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1" r:id="rId2"/>
  </p:sldMasterIdLst>
  <p:notesMasterIdLst>
    <p:notesMasterId r:id="rId22"/>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1" r:id="rId17"/>
    <p:sldId id="272" r:id="rId18"/>
    <p:sldId id="273" r:id="rId19"/>
    <p:sldId id="274" r:id="rId20"/>
    <p:sldId id="275" r:id="rId21"/>
  </p:sldIdLst>
  <p:sldSz cx="10080625" cy="7559675"/>
  <p:notesSz cx="7559675" cy="10691813"/>
  <p:defaultText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3" d="100"/>
          <a:sy n="63" d="100"/>
        </p:scale>
        <p:origin x="1410" y="66"/>
      </p:cViewPr>
      <p:guideLst/>
    </p:cSldViewPr>
  </p:slideViewPr>
  <p:notesTextViewPr>
    <p:cViewPr>
      <p:scale>
        <a:sx n="1" d="1"/>
        <a:sy n="1" d="1"/>
      </p:scale>
      <p:origin x="0" y="0"/>
    </p:cViewPr>
  </p:notesTextViewPr>
  <p:sorterViewPr>
    <p:cViewPr>
      <p:scale>
        <a:sx n="100" d="100"/>
        <a:sy n="100" d="100"/>
      </p:scale>
      <p:origin x="0" y="-2334"/>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ableStyles" Target="tableStyle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presProps" Target="presProp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notesMaster" Target="notesMasters/notesMaster1.xml"/></Relationships>
</file>

<file path=ppt/media/image1.png>
</file>

<file path=ppt/media/image10.png>
</file>

<file path=ppt/media/image11.jpeg>
</file>

<file path=ppt/media/image12.jpeg>
</file>

<file path=ppt/media/image13.jpeg>
</file>

<file path=ppt/media/image14.jpeg>
</file>

<file path=ppt/media/image15.jpeg>
</file>

<file path=ppt/media/image16.jpeg>
</file>

<file path=ppt/media/image2.jpeg>
</file>

<file path=ppt/media/image3.png>
</file>

<file path=ppt/media/image4.jpeg>
</file>

<file path=ppt/media/image5.jpeg>
</file>

<file path=ppt/media/image6.jpe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3276600" cy="536575"/>
          </a:xfrm>
          <a:prstGeom prst="rect">
            <a:avLst/>
          </a:prstGeom>
        </p:spPr>
        <p:txBody>
          <a:bodyPr vert="horz" lIns="91440" tIns="45720" rIns="91440" bIns="45720" rtlCol="0"/>
          <a:lstStyle>
            <a:lvl1pPr algn="l">
              <a:defRPr sz="1200"/>
            </a:lvl1pPr>
          </a:lstStyle>
          <a:p>
            <a:endParaRPr lang="es-CL"/>
          </a:p>
        </p:txBody>
      </p:sp>
      <p:sp>
        <p:nvSpPr>
          <p:cNvPr id="3" name="Marcador de fecha 2"/>
          <p:cNvSpPr>
            <a:spLocks noGrp="1"/>
          </p:cNvSpPr>
          <p:nvPr>
            <p:ph type="dt" idx="1"/>
          </p:nvPr>
        </p:nvSpPr>
        <p:spPr>
          <a:xfrm>
            <a:off x="4281488" y="0"/>
            <a:ext cx="3276600" cy="536575"/>
          </a:xfrm>
          <a:prstGeom prst="rect">
            <a:avLst/>
          </a:prstGeom>
        </p:spPr>
        <p:txBody>
          <a:bodyPr vert="horz" lIns="91440" tIns="45720" rIns="91440" bIns="45720" rtlCol="0"/>
          <a:lstStyle>
            <a:lvl1pPr algn="r">
              <a:defRPr sz="1200"/>
            </a:lvl1pPr>
          </a:lstStyle>
          <a:p>
            <a:fld id="{66D5E9DF-24CE-448F-8708-CFE83DD13364}" type="datetimeFigureOut">
              <a:rPr lang="es-CL" smtClean="0"/>
              <a:t>02-05-2020</a:t>
            </a:fld>
            <a:endParaRPr lang="es-CL"/>
          </a:p>
        </p:txBody>
      </p:sp>
      <p:sp>
        <p:nvSpPr>
          <p:cNvPr id="4" name="Marcador de imagen de diapositiva 3"/>
          <p:cNvSpPr>
            <a:spLocks noGrp="1" noRot="1" noChangeAspect="1"/>
          </p:cNvSpPr>
          <p:nvPr>
            <p:ph type="sldImg" idx="2"/>
          </p:nvPr>
        </p:nvSpPr>
        <p:spPr>
          <a:xfrm>
            <a:off x="1374775" y="1336675"/>
            <a:ext cx="4810125" cy="3608388"/>
          </a:xfrm>
          <a:prstGeom prst="rect">
            <a:avLst/>
          </a:prstGeom>
          <a:noFill/>
          <a:ln w="12700">
            <a:solidFill>
              <a:prstClr val="black"/>
            </a:solidFill>
          </a:ln>
        </p:spPr>
        <p:txBody>
          <a:bodyPr vert="horz" lIns="91440" tIns="45720" rIns="91440" bIns="45720" rtlCol="0" anchor="ctr"/>
          <a:lstStyle/>
          <a:p>
            <a:endParaRPr lang="es-CL"/>
          </a:p>
        </p:txBody>
      </p:sp>
      <p:sp>
        <p:nvSpPr>
          <p:cNvPr id="5" name="Marcador de notas 4"/>
          <p:cNvSpPr>
            <a:spLocks noGrp="1"/>
          </p:cNvSpPr>
          <p:nvPr>
            <p:ph type="body" sz="quarter" idx="3"/>
          </p:nvPr>
        </p:nvSpPr>
        <p:spPr>
          <a:xfrm>
            <a:off x="755650" y="5145088"/>
            <a:ext cx="6048375" cy="4210050"/>
          </a:xfrm>
          <a:prstGeom prst="rect">
            <a:avLst/>
          </a:prstGeom>
        </p:spPr>
        <p:txBody>
          <a:bodyPr vert="horz" lIns="91440" tIns="45720" rIns="91440" bIns="45720" rtlCol="0"/>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CL"/>
          </a:p>
        </p:txBody>
      </p:sp>
      <p:sp>
        <p:nvSpPr>
          <p:cNvPr id="6" name="Marcador de pie de página 5"/>
          <p:cNvSpPr>
            <a:spLocks noGrp="1"/>
          </p:cNvSpPr>
          <p:nvPr>
            <p:ph type="ftr" sz="quarter" idx="4"/>
          </p:nvPr>
        </p:nvSpPr>
        <p:spPr>
          <a:xfrm>
            <a:off x="0" y="10155238"/>
            <a:ext cx="3276600" cy="536575"/>
          </a:xfrm>
          <a:prstGeom prst="rect">
            <a:avLst/>
          </a:prstGeom>
        </p:spPr>
        <p:txBody>
          <a:bodyPr vert="horz" lIns="91440" tIns="45720" rIns="91440" bIns="45720" rtlCol="0" anchor="b"/>
          <a:lstStyle>
            <a:lvl1pPr algn="l">
              <a:defRPr sz="1200"/>
            </a:lvl1pPr>
          </a:lstStyle>
          <a:p>
            <a:endParaRPr lang="es-CL"/>
          </a:p>
        </p:txBody>
      </p:sp>
      <p:sp>
        <p:nvSpPr>
          <p:cNvPr id="7" name="Marcador de número de diapositiva 6"/>
          <p:cNvSpPr>
            <a:spLocks noGrp="1"/>
          </p:cNvSpPr>
          <p:nvPr>
            <p:ph type="sldNum" sz="quarter" idx="5"/>
          </p:nvPr>
        </p:nvSpPr>
        <p:spPr>
          <a:xfrm>
            <a:off x="4281488" y="10155238"/>
            <a:ext cx="3276600" cy="536575"/>
          </a:xfrm>
          <a:prstGeom prst="rect">
            <a:avLst/>
          </a:prstGeom>
        </p:spPr>
        <p:txBody>
          <a:bodyPr vert="horz" lIns="91440" tIns="45720" rIns="91440" bIns="45720" rtlCol="0" anchor="b"/>
          <a:lstStyle>
            <a:lvl1pPr algn="r">
              <a:defRPr sz="1200"/>
            </a:lvl1pPr>
          </a:lstStyle>
          <a:p>
            <a:fld id="{D2A90B06-4C6E-4865-9EC4-9A9839E77593}" type="slidenum">
              <a:rPr lang="es-CL" smtClean="0"/>
              <a:t>‹Nº›</a:t>
            </a:fld>
            <a:endParaRPr lang="es-CL"/>
          </a:p>
        </p:txBody>
      </p:sp>
    </p:spTree>
    <p:extLst>
      <p:ext uri="{BB962C8B-B14F-4D97-AF65-F5344CB8AC3E}">
        <p14:creationId xmlns:p14="http://schemas.microsoft.com/office/powerpoint/2010/main" val="3321621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smtClean="0"/>
              <a:t>Ver artículo Memoria SB 2015</a:t>
            </a:r>
            <a:endParaRPr lang="es-CL" dirty="0"/>
          </a:p>
        </p:txBody>
      </p:sp>
      <p:sp>
        <p:nvSpPr>
          <p:cNvPr id="4" name="Marcador de número de diapositiva 3"/>
          <p:cNvSpPr>
            <a:spLocks noGrp="1"/>
          </p:cNvSpPr>
          <p:nvPr>
            <p:ph type="sldNum" sz="quarter" idx="10"/>
          </p:nvPr>
        </p:nvSpPr>
        <p:spPr/>
        <p:txBody>
          <a:bodyPr/>
          <a:lstStyle/>
          <a:p>
            <a:fld id="{D2A90B06-4C6E-4865-9EC4-9A9839E77593}" type="slidenum">
              <a:rPr lang="es-CL" smtClean="0"/>
              <a:t>2</a:t>
            </a:fld>
            <a:endParaRPr lang="es-CL"/>
          </a:p>
        </p:txBody>
      </p:sp>
    </p:spTree>
    <p:extLst>
      <p:ext uri="{BB962C8B-B14F-4D97-AF65-F5344CB8AC3E}">
        <p14:creationId xmlns:p14="http://schemas.microsoft.com/office/powerpoint/2010/main" val="21582325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CL" dirty="0" smtClean="0"/>
              <a:t>Ver artículo Economía Naranja una oportunidad infinita </a:t>
            </a:r>
            <a:r>
              <a:rPr lang="es-CL" dirty="0" err="1" smtClean="0"/>
              <a:t>pag</a:t>
            </a:r>
            <a:r>
              <a:rPr lang="es-CL" dirty="0" smtClean="0"/>
              <a:t>. 142</a:t>
            </a:r>
          </a:p>
          <a:p>
            <a:endParaRPr lang="es-CL" dirty="0"/>
          </a:p>
        </p:txBody>
      </p:sp>
      <p:sp>
        <p:nvSpPr>
          <p:cNvPr id="4" name="Marcador de número de diapositiva 3"/>
          <p:cNvSpPr>
            <a:spLocks noGrp="1"/>
          </p:cNvSpPr>
          <p:nvPr>
            <p:ph type="sldNum" sz="quarter" idx="10"/>
          </p:nvPr>
        </p:nvSpPr>
        <p:spPr/>
        <p:txBody>
          <a:bodyPr/>
          <a:lstStyle/>
          <a:p>
            <a:fld id="{D2A90B06-4C6E-4865-9EC4-9A9839E77593}" type="slidenum">
              <a:rPr lang="es-CL" smtClean="0"/>
              <a:t>13</a:t>
            </a:fld>
            <a:endParaRPr lang="es-CL"/>
          </a:p>
        </p:txBody>
      </p:sp>
    </p:spTree>
    <p:extLst>
      <p:ext uri="{BB962C8B-B14F-4D97-AF65-F5344CB8AC3E}">
        <p14:creationId xmlns:p14="http://schemas.microsoft.com/office/powerpoint/2010/main" val="73776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smtClean="0"/>
              <a:t>Ver artículo Emprender un futuro naranja </a:t>
            </a:r>
            <a:r>
              <a:rPr lang="es-CL" dirty="0" err="1" smtClean="0"/>
              <a:t>pag</a:t>
            </a:r>
            <a:r>
              <a:rPr lang="es-CL" dirty="0" smtClean="0"/>
              <a:t>. 26</a:t>
            </a:r>
            <a:endParaRPr lang="es-CL" dirty="0"/>
          </a:p>
        </p:txBody>
      </p:sp>
      <p:sp>
        <p:nvSpPr>
          <p:cNvPr id="4" name="Marcador de número de diapositiva 3"/>
          <p:cNvSpPr>
            <a:spLocks noGrp="1"/>
          </p:cNvSpPr>
          <p:nvPr>
            <p:ph type="sldNum" sz="quarter" idx="10"/>
          </p:nvPr>
        </p:nvSpPr>
        <p:spPr/>
        <p:txBody>
          <a:bodyPr/>
          <a:lstStyle/>
          <a:p>
            <a:fld id="{D2A90B06-4C6E-4865-9EC4-9A9839E77593}" type="slidenum">
              <a:rPr lang="es-CL" smtClean="0"/>
              <a:t>14</a:t>
            </a:fld>
            <a:endParaRPr lang="es-CL"/>
          </a:p>
        </p:txBody>
      </p:sp>
    </p:spTree>
    <p:extLst>
      <p:ext uri="{BB962C8B-B14F-4D97-AF65-F5344CB8AC3E}">
        <p14:creationId xmlns:p14="http://schemas.microsoft.com/office/powerpoint/2010/main" val="23450108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CL" dirty="0" smtClean="0"/>
              <a:t>Ver artículo Emprender un futuro naranja </a:t>
            </a:r>
            <a:r>
              <a:rPr lang="es-CL" dirty="0" err="1" smtClean="0"/>
              <a:t>pag</a:t>
            </a:r>
            <a:r>
              <a:rPr lang="es-CL" dirty="0" smtClean="0"/>
              <a:t>. 46</a:t>
            </a:r>
          </a:p>
          <a:p>
            <a:endParaRPr lang="es-CL" dirty="0"/>
          </a:p>
        </p:txBody>
      </p:sp>
      <p:sp>
        <p:nvSpPr>
          <p:cNvPr id="4" name="Marcador de número de diapositiva 3"/>
          <p:cNvSpPr>
            <a:spLocks noGrp="1"/>
          </p:cNvSpPr>
          <p:nvPr>
            <p:ph type="sldNum" sz="quarter" idx="10"/>
          </p:nvPr>
        </p:nvSpPr>
        <p:spPr/>
        <p:txBody>
          <a:bodyPr/>
          <a:lstStyle/>
          <a:p>
            <a:fld id="{D2A90B06-4C6E-4865-9EC4-9A9839E77593}" type="slidenum">
              <a:rPr lang="es-CL" smtClean="0"/>
              <a:t>15</a:t>
            </a:fld>
            <a:endParaRPr lang="es-CL"/>
          </a:p>
        </p:txBody>
      </p:sp>
    </p:spTree>
    <p:extLst>
      <p:ext uri="{BB962C8B-B14F-4D97-AF65-F5344CB8AC3E}">
        <p14:creationId xmlns:p14="http://schemas.microsoft.com/office/powerpoint/2010/main" val="4982949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CL" dirty="0" smtClean="0"/>
              <a:t>Ver artículo Emprender un futuro naranja </a:t>
            </a:r>
            <a:r>
              <a:rPr lang="es-CL" dirty="0" err="1" smtClean="0"/>
              <a:t>pag</a:t>
            </a:r>
            <a:r>
              <a:rPr lang="es-CL" dirty="0" smtClean="0"/>
              <a:t>. 142</a:t>
            </a:r>
          </a:p>
          <a:p>
            <a:endParaRPr lang="es-CL" dirty="0"/>
          </a:p>
        </p:txBody>
      </p:sp>
      <p:sp>
        <p:nvSpPr>
          <p:cNvPr id="4" name="Marcador de número de diapositiva 3"/>
          <p:cNvSpPr>
            <a:spLocks noGrp="1"/>
          </p:cNvSpPr>
          <p:nvPr>
            <p:ph type="sldNum" sz="quarter" idx="10"/>
          </p:nvPr>
        </p:nvSpPr>
        <p:spPr/>
        <p:txBody>
          <a:bodyPr/>
          <a:lstStyle/>
          <a:p>
            <a:fld id="{D2A90B06-4C6E-4865-9EC4-9A9839E77593}" type="slidenum">
              <a:rPr lang="es-CL" smtClean="0"/>
              <a:t>16</a:t>
            </a:fld>
            <a:endParaRPr lang="es-CL"/>
          </a:p>
        </p:txBody>
      </p:sp>
    </p:spTree>
    <p:extLst>
      <p:ext uri="{BB962C8B-B14F-4D97-AF65-F5344CB8AC3E}">
        <p14:creationId xmlns:p14="http://schemas.microsoft.com/office/powerpoint/2010/main" val="392308084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CL" dirty="0" smtClean="0"/>
              <a:t>Ver artículo Emprender un futuro naranja </a:t>
            </a:r>
            <a:r>
              <a:rPr lang="es-CL" dirty="0" err="1" smtClean="0"/>
              <a:t>pag</a:t>
            </a:r>
            <a:r>
              <a:rPr lang="es-CL" dirty="0" smtClean="0"/>
              <a:t>. 153</a:t>
            </a:r>
          </a:p>
          <a:p>
            <a:endParaRPr lang="es-CL" dirty="0"/>
          </a:p>
        </p:txBody>
      </p:sp>
      <p:sp>
        <p:nvSpPr>
          <p:cNvPr id="4" name="Marcador de número de diapositiva 3"/>
          <p:cNvSpPr>
            <a:spLocks noGrp="1"/>
          </p:cNvSpPr>
          <p:nvPr>
            <p:ph type="sldNum" sz="quarter" idx="10"/>
          </p:nvPr>
        </p:nvSpPr>
        <p:spPr/>
        <p:txBody>
          <a:bodyPr/>
          <a:lstStyle/>
          <a:p>
            <a:fld id="{D2A90B06-4C6E-4865-9EC4-9A9839E77593}" type="slidenum">
              <a:rPr lang="es-CL" smtClean="0"/>
              <a:t>17</a:t>
            </a:fld>
            <a:endParaRPr lang="es-CL"/>
          </a:p>
        </p:txBody>
      </p:sp>
    </p:spTree>
    <p:extLst>
      <p:ext uri="{BB962C8B-B14F-4D97-AF65-F5344CB8AC3E}">
        <p14:creationId xmlns:p14="http://schemas.microsoft.com/office/powerpoint/2010/main" val="41251744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CL" dirty="0" smtClean="0"/>
              <a:t>Ver artículo Emprender un futuro naranja </a:t>
            </a:r>
            <a:r>
              <a:rPr lang="es-CL" dirty="0" err="1" smtClean="0"/>
              <a:t>pag</a:t>
            </a:r>
            <a:r>
              <a:rPr lang="es-CL" dirty="0" smtClean="0"/>
              <a:t>. 155</a:t>
            </a:r>
          </a:p>
          <a:p>
            <a:endParaRPr lang="es-CL" dirty="0" smtClean="0"/>
          </a:p>
          <a:p>
            <a:endParaRPr lang="es-CL" dirty="0"/>
          </a:p>
        </p:txBody>
      </p:sp>
      <p:sp>
        <p:nvSpPr>
          <p:cNvPr id="4" name="Marcador de número de diapositiva 3"/>
          <p:cNvSpPr>
            <a:spLocks noGrp="1"/>
          </p:cNvSpPr>
          <p:nvPr>
            <p:ph type="sldNum" sz="quarter" idx="10"/>
          </p:nvPr>
        </p:nvSpPr>
        <p:spPr/>
        <p:txBody>
          <a:bodyPr/>
          <a:lstStyle/>
          <a:p>
            <a:fld id="{D2A90B06-4C6E-4865-9EC4-9A9839E77593}" type="slidenum">
              <a:rPr lang="es-CL" smtClean="0"/>
              <a:t>18</a:t>
            </a:fld>
            <a:endParaRPr lang="es-CL"/>
          </a:p>
        </p:txBody>
      </p:sp>
    </p:spTree>
    <p:extLst>
      <p:ext uri="{BB962C8B-B14F-4D97-AF65-F5344CB8AC3E}">
        <p14:creationId xmlns:p14="http://schemas.microsoft.com/office/powerpoint/2010/main" val="25577313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smtClean="0"/>
              <a:t>Ver artículos Economía Circular, ISO 26000, Guía sobre Comercio Justo, la Banca </a:t>
            </a:r>
            <a:r>
              <a:rPr lang="es-CL" dirty="0" err="1" smtClean="0"/>
              <a:t>Etica</a:t>
            </a:r>
            <a:endParaRPr lang="es-CL" dirty="0"/>
          </a:p>
        </p:txBody>
      </p:sp>
      <p:sp>
        <p:nvSpPr>
          <p:cNvPr id="4" name="Marcador de número de diapositiva 3"/>
          <p:cNvSpPr>
            <a:spLocks noGrp="1"/>
          </p:cNvSpPr>
          <p:nvPr>
            <p:ph type="sldNum" sz="quarter" idx="10"/>
          </p:nvPr>
        </p:nvSpPr>
        <p:spPr/>
        <p:txBody>
          <a:bodyPr/>
          <a:lstStyle/>
          <a:p>
            <a:fld id="{D2A90B06-4C6E-4865-9EC4-9A9839E77593}" type="slidenum">
              <a:rPr lang="es-CL" smtClean="0"/>
              <a:t>3</a:t>
            </a:fld>
            <a:endParaRPr lang="es-CL"/>
          </a:p>
        </p:txBody>
      </p:sp>
    </p:spTree>
    <p:extLst>
      <p:ext uri="{BB962C8B-B14F-4D97-AF65-F5344CB8AC3E}">
        <p14:creationId xmlns:p14="http://schemas.microsoft.com/office/powerpoint/2010/main" val="3362716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smtClean="0"/>
              <a:t>Ver artículo</a:t>
            </a:r>
            <a:r>
              <a:rPr lang="es-CL" baseline="0" dirty="0" smtClean="0"/>
              <a:t> Empresas B</a:t>
            </a:r>
            <a:endParaRPr lang="es-CL" dirty="0"/>
          </a:p>
        </p:txBody>
      </p:sp>
      <p:sp>
        <p:nvSpPr>
          <p:cNvPr id="4" name="Marcador de número de diapositiva 3"/>
          <p:cNvSpPr>
            <a:spLocks noGrp="1"/>
          </p:cNvSpPr>
          <p:nvPr>
            <p:ph type="sldNum" sz="quarter" idx="10"/>
          </p:nvPr>
        </p:nvSpPr>
        <p:spPr/>
        <p:txBody>
          <a:bodyPr/>
          <a:lstStyle/>
          <a:p>
            <a:fld id="{D2A90B06-4C6E-4865-9EC4-9A9839E77593}" type="slidenum">
              <a:rPr lang="es-CL" smtClean="0"/>
              <a:t>4</a:t>
            </a:fld>
            <a:endParaRPr lang="es-CL"/>
          </a:p>
        </p:txBody>
      </p:sp>
    </p:spTree>
    <p:extLst>
      <p:ext uri="{BB962C8B-B14F-4D97-AF65-F5344CB8AC3E}">
        <p14:creationId xmlns:p14="http://schemas.microsoft.com/office/powerpoint/2010/main" val="23886341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smtClean="0"/>
              <a:t>Ver artículo Memoria SB 2015</a:t>
            </a:r>
            <a:endParaRPr lang="es-CL" dirty="0"/>
          </a:p>
        </p:txBody>
      </p:sp>
      <p:sp>
        <p:nvSpPr>
          <p:cNvPr id="4" name="Marcador de número de diapositiva 3"/>
          <p:cNvSpPr>
            <a:spLocks noGrp="1"/>
          </p:cNvSpPr>
          <p:nvPr>
            <p:ph type="sldNum" sz="quarter" idx="10"/>
          </p:nvPr>
        </p:nvSpPr>
        <p:spPr/>
        <p:txBody>
          <a:bodyPr/>
          <a:lstStyle/>
          <a:p>
            <a:fld id="{D2A90B06-4C6E-4865-9EC4-9A9839E77593}" type="slidenum">
              <a:rPr lang="es-CL" smtClean="0"/>
              <a:t>6</a:t>
            </a:fld>
            <a:endParaRPr lang="es-CL"/>
          </a:p>
        </p:txBody>
      </p:sp>
    </p:spTree>
    <p:extLst>
      <p:ext uri="{BB962C8B-B14F-4D97-AF65-F5344CB8AC3E}">
        <p14:creationId xmlns:p14="http://schemas.microsoft.com/office/powerpoint/2010/main" val="30860023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smtClean="0"/>
              <a:t>Ver artículo 2° Reporte de Impacto</a:t>
            </a:r>
            <a:endParaRPr lang="es-CL" dirty="0"/>
          </a:p>
        </p:txBody>
      </p:sp>
      <p:sp>
        <p:nvSpPr>
          <p:cNvPr id="4" name="Marcador de número de diapositiva 3"/>
          <p:cNvSpPr>
            <a:spLocks noGrp="1"/>
          </p:cNvSpPr>
          <p:nvPr>
            <p:ph type="sldNum" sz="quarter" idx="10"/>
          </p:nvPr>
        </p:nvSpPr>
        <p:spPr/>
        <p:txBody>
          <a:bodyPr/>
          <a:lstStyle/>
          <a:p>
            <a:fld id="{D2A90B06-4C6E-4865-9EC4-9A9839E77593}" type="slidenum">
              <a:rPr lang="es-CL" smtClean="0"/>
              <a:t>8</a:t>
            </a:fld>
            <a:endParaRPr lang="es-CL"/>
          </a:p>
        </p:txBody>
      </p:sp>
    </p:spTree>
    <p:extLst>
      <p:ext uri="{BB962C8B-B14F-4D97-AF65-F5344CB8AC3E}">
        <p14:creationId xmlns:p14="http://schemas.microsoft.com/office/powerpoint/2010/main" val="17836968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smtClean="0"/>
              <a:t>Ver Evaluación de Impacto B</a:t>
            </a:r>
            <a:endParaRPr lang="es-CL" dirty="0"/>
          </a:p>
        </p:txBody>
      </p:sp>
      <p:sp>
        <p:nvSpPr>
          <p:cNvPr id="4" name="Marcador de número de diapositiva 3"/>
          <p:cNvSpPr>
            <a:spLocks noGrp="1"/>
          </p:cNvSpPr>
          <p:nvPr>
            <p:ph type="sldNum" sz="quarter" idx="10"/>
          </p:nvPr>
        </p:nvSpPr>
        <p:spPr/>
        <p:txBody>
          <a:bodyPr/>
          <a:lstStyle/>
          <a:p>
            <a:fld id="{D2A90B06-4C6E-4865-9EC4-9A9839E77593}" type="slidenum">
              <a:rPr lang="es-CL" smtClean="0"/>
              <a:t>9</a:t>
            </a:fld>
            <a:endParaRPr lang="es-CL"/>
          </a:p>
        </p:txBody>
      </p:sp>
    </p:spTree>
    <p:extLst>
      <p:ext uri="{BB962C8B-B14F-4D97-AF65-F5344CB8AC3E}">
        <p14:creationId xmlns:p14="http://schemas.microsoft.com/office/powerpoint/2010/main" val="36916672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s-CL" dirty="0" smtClean="0"/>
              <a:t>Ver artículo Economía Naranja una oportunidad infinita </a:t>
            </a:r>
            <a:endParaRPr lang="es-CL" dirty="0"/>
          </a:p>
        </p:txBody>
      </p:sp>
      <p:sp>
        <p:nvSpPr>
          <p:cNvPr id="4" name="Marcador de número de diapositiva 3"/>
          <p:cNvSpPr>
            <a:spLocks noGrp="1"/>
          </p:cNvSpPr>
          <p:nvPr>
            <p:ph type="sldNum" sz="quarter" idx="10"/>
          </p:nvPr>
        </p:nvSpPr>
        <p:spPr/>
        <p:txBody>
          <a:bodyPr/>
          <a:lstStyle/>
          <a:p>
            <a:fld id="{D2A90B06-4C6E-4865-9EC4-9A9839E77593}" type="slidenum">
              <a:rPr lang="es-CL" smtClean="0"/>
              <a:t>10</a:t>
            </a:fld>
            <a:endParaRPr lang="es-CL"/>
          </a:p>
        </p:txBody>
      </p:sp>
    </p:spTree>
    <p:extLst>
      <p:ext uri="{BB962C8B-B14F-4D97-AF65-F5344CB8AC3E}">
        <p14:creationId xmlns:p14="http://schemas.microsoft.com/office/powerpoint/2010/main" val="10396182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CL" dirty="0" smtClean="0"/>
              <a:t>Ver artículo Economía Naranja una oportunidad infinita </a:t>
            </a:r>
            <a:r>
              <a:rPr lang="es-CL" dirty="0" err="1" smtClean="0"/>
              <a:t>pag</a:t>
            </a:r>
            <a:r>
              <a:rPr lang="es-CL" dirty="0" smtClean="0"/>
              <a:t>. 26</a:t>
            </a:r>
          </a:p>
          <a:p>
            <a:endParaRPr lang="es-CL" dirty="0"/>
          </a:p>
        </p:txBody>
      </p:sp>
      <p:sp>
        <p:nvSpPr>
          <p:cNvPr id="4" name="Marcador de número de diapositiva 3"/>
          <p:cNvSpPr>
            <a:spLocks noGrp="1"/>
          </p:cNvSpPr>
          <p:nvPr>
            <p:ph type="sldNum" sz="quarter" idx="10"/>
          </p:nvPr>
        </p:nvSpPr>
        <p:spPr/>
        <p:txBody>
          <a:bodyPr/>
          <a:lstStyle/>
          <a:p>
            <a:fld id="{D2A90B06-4C6E-4865-9EC4-9A9839E77593}" type="slidenum">
              <a:rPr lang="es-CL" smtClean="0"/>
              <a:t>11</a:t>
            </a:fld>
            <a:endParaRPr lang="es-CL"/>
          </a:p>
        </p:txBody>
      </p:sp>
    </p:spTree>
    <p:extLst>
      <p:ext uri="{BB962C8B-B14F-4D97-AF65-F5344CB8AC3E}">
        <p14:creationId xmlns:p14="http://schemas.microsoft.com/office/powerpoint/2010/main" val="32568608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s-CL" dirty="0" smtClean="0"/>
              <a:t>Ver artículo Economía Naranja una oportunidad infinita </a:t>
            </a:r>
            <a:r>
              <a:rPr lang="es-CL" dirty="0" err="1" smtClean="0"/>
              <a:t>pag</a:t>
            </a:r>
            <a:r>
              <a:rPr lang="es-CL" dirty="0" smtClean="0"/>
              <a:t>. 70</a:t>
            </a:r>
          </a:p>
          <a:p>
            <a:endParaRPr lang="es-CL" dirty="0" smtClean="0"/>
          </a:p>
          <a:p>
            <a:endParaRPr lang="es-CL" dirty="0"/>
          </a:p>
        </p:txBody>
      </p:sp>
      <p:sp>
        <p:nvSpPr>
          <p:cNvPr id="4" name="Marcador de número de diapositiva 3"/>
          <p:cNvSpPr>
            <a:spLocks noGrp="1"/>
          </p:cNvSpPr>
          <p:nvPr>
            <p:ph type="sldNum" sz="quarter" idx="10"/>
          </p:nvPr>
        </p:nvSpPr>
        <p:spPr/>
        <p:txBody>
          <a:bodyPr/>
          <a:lstStyle/>
          <a:p>
            <a:fld id="{D2A90B06-4C6E-4865-9EC4-9A9839E77593}" type="slidenum">
              <a:rPr lang="es-CL" smtClean="0"/>
              <a:t>12</a:t>
            </a:fld>
            <a:endParaRPr lang="es-CL"/>
          </a:p>
        </p:txBody>
      </p:sp>
    </p:spTree>
    <p:extLst>
      <p:ext uri="{BB962C8B-B14F-4D97-AF65-F5344CB8AC3E}">
        <p14:creationId xmlns:p14="http://schemas.microsoft.com/office/powerpoint/2010/main" val="21647683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23"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a:p>
        </p:txBody>
      </p:sp>
      <p:sp>
        <p:nvSpPr>
          <p:cNvPr id="24" name="PlaceHolder 2"/>
          <p:cNvSpPr>
            <a:spLocks noGrp="1"/>
          </p:cNvSpPr>
          <p:nvPr>
            <p:ph type="body"/>
          </p:nvPr>
        </p:nvSpPr>
        <p:spPr>
          <a:xfrm>
            <a:off x="504000" y="1768680"/>
            <a:ext cx="9072000" cy="2090880"/>
          </a:xfrm>
          <a:prstGeom prst="rect">
            <a:avLst/>
          </a:prstGeom>
        </p:spPr>
        <p:txBody>
          <a:bodyPr lIns="0" tIns="0" rIns="0" bIns="0"/>
          <a:lstStyle/>
          <a:p>
            <a:endParaRPr/>
          </a:p>
        </p:txBody>
      </p:sp>
      <p:sp>
        <p:nvSpPr>
          <p:cNvPr id="25" name="PlaceHolder 3"/>
          <p:cNvSpPr>
            <a:spLocks noGrp="1"/>
          </p:cNvSpPr>
          <p:nvPr>
            <p:ph type="body"/>
          </p:nvPr>
        </p:nvSpPr>
        <p:spPr>
          <a:xfrm>
            <a:off x="504000" y="4058640"/>
            <a:ext cx="9072000" cy="2090880"/>
          </a:xfrm>
          <a:prstGeom prst="rect">
            <a:avLst/>
          </a:prstGeom>
        </p:spPr>
        <p:txBody>
          <a:bodyPr lIns="0" tIns="0" rIns="0" bIns="0"/>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26"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a:p>
        </p:txBody>
      </p:sp>
      <p:sp>
        <p:nvSpPr>
          <p:cNvPr id="27" name="PlaceHolder 2"/>
          <p:cNvSpPr>
            <a:spLocks noGrp="1"/>
          </p:cNvSpPr>
          <p:nvPr>
            <p:ph type="body"/>
          </p:nvPr>
        </p:nvSpPr>
        <p:spPr>
          <a:xfrm>
            <a:off x="504000" y="1768680"/>
            <a:ext cx="4426920" cy="2090880"/>
          </a:xfrm>
          <a:prstGeom prst="rect">
            <a:avLst/>
          </a:prstGeom>
        </p:spPr>
        <p:txBody>
          <a:bodyPr lIns="0" tIns="0" rIns="0" bIns="0"/>
          <a:lstStyle/>
          <a:p>
            <a:endParaRPr/>
          </a:p>
        </p:txBody>
      </p:sp>
      <p:sp>
        <p:nvSpPr>
          <p:cNvPr id="28" name="PlaceHolder 3"/>
          <p:cNvSpPr>
            <a:spLocks noGrp="1"/>
          </p:cNvSpPr>
          <p:nvPr>
            <p:ph type="body"/>
          </p:nvPr>
        </p:nvSpPr>
        <p:spPr>
          <a:xfrm>
            <a:off x="5152680" y="1768680"/>
            <a:ext cx="4426920" cy="2090880"/>
          </a:xfrm>
          <a:prstGeom prst="rect">
            <a:avLst/>
          </a:prstGeom>
        </p:spPr>
        <p:txBody>
          <a:bodyPr lIns="0" tIns="0" rIns="0" bIns="0"/>
          <a:lstStyle/>
          <a:p>
            <a:endParaRPr/>
          </a:p>
        </p:txBody>
      </p:sp>
      <p:sp>
        <p:nvSpPr>
          <p:cNvPr id="29" name="PlaceHolder 4"/>
          <p:cNvSpPr>
            <a:spLocks noGrp="1"/>
          </p:cNvSpPr>
          <p:nvPr>
            <p:ph type="body"/>
          </p:nvPr>
        </p:nvSpPr>
        <p:spPr>
          <a:xfrm>
            <a:off x="5152680" y="4058640"/>
            <a:ext cx="4426920" cy="2090880"/>
          </a:xfrm>
          <a:prstGeom prst="rect">
            <a:avLst/>
          </a:prstGeom>
        </p:spPr>
        <p:txBody>
          <a:bodyPr lIns="0" tIns="0" rIns="0" bIns="0"/>
          <a:lstStyle/>
          <a:p>
            <a:endParaRPr/>
          </a:p>
        </p:txBody>
      </p:sp>
      <p:sp>
        <p:nvSpPr>
          <p:cNvPr id="30" name="PlaceHolder 5"/>
          <p:cNvSpPr>
            <a:spLocks noGrp="1"/>
          </p:cNvSpPr>
          <p:nvPr>
            <p:ph type="body"/>
          </p:nvPr>
        </p:nvSpPr>
        <p:spPr>
          <a:xfrm>
            <a:off x="504000" y="4058640"/>
            <a:ext cx="4426920" cy="2090880"/>
          </a:xfrm>
          <a:prstGeom prst="rect">
            <a:avLst/>
          </a:prstGeom>
        </p:spPr>
        <p:txBody>
          <a:bodyPr lIns="0" tIns="0" rIns="0" bIns="0"/>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31"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a:p>
        </p:txBody>
      </p:sp>
      <p:sp>
        <p:nvSpPr>
          <p:cNvPr id="32" name="PlaceHolder 2"/>
          <p:cNvSpPr>
            <a:spLocks noGrp="1"/>
          </p:cNvSpPr>
          <p:nvPr>
            <p:ph type="body"/>
          </p:nvPr>
        </p:nvSpPr>
        <p:spPr>
          <a:xfrm>
            <a:off x="504000" y="1768680"/>
            <a:ext cx="9072000" cy="4384080"/>
          </a:xfrm>
          <a:prstGeom prst="rect">
            <a:avLst/>
          </a:prstGeom>
        </p:spPr>
        <p:txBody>
          <a:bodyPr lIns="0" tIns="0" rIns="0" bIns="0"/>
          <a:lstStyle/>
          <a:p>
            <a:endParaRPr/>
          </a:p>
        </p:txBody>
      </p:sp>
      <p:sp>
        <p:nvSpPr>
          <p:cNvPr id="33" name="PlaceHolder 3"/>
          <p:cNvSpPr>
            <a:spLocks noGrp="1"/>
          </p:cNvSpPr>
          <p:nvPr>
            <p:ph type="body"/>
          </p:nvPr>
        </p:nvSpPr>
        <p:spPr>
          <a:xfrm>
            <a:off x="504000" y="1768680"/>
            <a:ext cx="9072000" cy="4384080"/>
          </a:xfrm>
          <a:prstGeom prst="rect">
            <a:avLst/>
          </a:prstGeom>
        </p:spPr>
        <p:txBody>
          <a:bodyPr lIns="0" tIns="0" rIns="0" bIns="0"/>
          <a:lstStyle/>
          <a:p>
            <a:endParaRPr/>
          </a:p>
        </p:txBody>
      </p:sp>
      <p:pic>
        <p:nvPicPr>
          <p:cNvPr id="34" name="Imagen 33"/>
          <p:cNvPicPr/>
          <p:nvPr/>
        </p:nvPicPr>
        <p:blipFill>
          <a:blip r:embed="rId2"/>
          <a:stretch/>
        </p:blipFill>
        <p:spPr>
          <a:xfrm>
            <a:off x="2292120" y="1768680"/>
            <a:ext cx="5495400" cy="4384080"/>
          </a:xfrm>
          <a:prstGeom prst="rect">
            <a:avLst/>
          </a:prstGeom>
          <a:ln>
            <a:noFill/>
          </a:ln>
        </p:spPr>
      </p:pic>
      <p:pic>
        <p:nvPicPr>
          <p:cNvPr id="35" name="Imagen 34"/>
          <p:cNvPicPr/>
          <p:nvPr/>
        </p:nvPicPr>
        <p:blipFill>
          <a:blip r:embed="rId2"/>
          <a:stretch/>
        </p:blipFill>
        <p:spPr>
          <a:xfrm>
            <a:off x="2292120" y="1768680"/>
            <a:ext cx="5495400" cy="4384080"/>
          </a:xfrm>
          <a:prstGeom prst="rect">
            <a:avLst/>
          </a:prstGeom>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Slide">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38"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a:p>
        </p:txBody>
      </p:sp>
      <p:sp>
        <p:nvSpPr>
          <p:cNvPr id="39" name="PlaceHolder 2"/>
          <p:cNvSpPr>
            <a:spLocks noGrp="1"/>
          </p:cNvSpPr>
          <p:nvPr>
            <p:ph type="subTitle"/>
          </p:nvPr>
        </p:nvSpPr>
        <p:spPr>
          <a:xfrm>
            <a:off x="504000" y="1768680"/>
            <a:ext cx="9072000" cy="4384080"/>
          </a:xfrm>
          <a:prstGeom prst="rect">
            <a:avLst/>
          </a:prstGeom>
        </p:spPr>
        <p:txBody>
          <a:bodyPr lIns="0" tIns="0" rIns="0" bIns="0" anchor="ctr"/>
          <a:lstStyle/>
          <a:p>
            <a:pPr algn="ct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a:p>
        </p:txBody>
      </p:sp>
      <p:sp>
        <p:nvSpPr>
          <p:cNvPr id="41" name="PlaceHolder 2"/>
          <p:cNvSpPr>
            <a:spLocks noGrp="1"/>
          </p:cNvSpPr>
          <p:nvPr>
            <p:ph type="body"/>
          </p:nvPr>
        </p:nvSpPr>
        <p:spPr>
          <a:xfrm>
            <a:off x="504000" y="1768680"/>
            <a:ext cx="9072000" cy="4384080"/>
          </a:xfrm>
          <a:prstGeom prst="rect">
            <a:avLst/>
          </a:prstGeom>
        </p:spPr>
        <p:txBody>
          <a:bodyPr lIns="0" tIns="0" rIns="0" bIns="0"/>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42"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a:p>
        </p:txBody>
      </p:sp>
      <p:sp>
        <p:nvSpPr>
          <p:cNvPr id="43" name="PlaceHolder 2"/>
          <p:cNvSpPr>
            <a:spLocks noGrp="1"/>
          </p:cNvSpPr>
          <p:nvPr>
            <p:ph type="body"/>
          </p:nvPr>
        </p:nvSpPr>
        <p:spPr>
          <a:xfrm>
            <a:off x="504000" y="1768680"/>
            <a:ext cx="4426920" cy="4384080"/>
          </a:xfrm>
          <a:prstGeom prst="rect">
            <a:avLst/>
          </a:prstGeom>
        </p:spPr>
        <p:txBody>
          <a:bodyPr lIns="0" tIns="0" rIns="0" bIns="0"/>
          <a:lstStyle/>
          <a:p>
            <a:endParaRPr/>
          </a:p>
        </p:txBody>
      </p:sp>
      <p:sp>
        <p:nvSpPr>
          <p:cNvPr id="44" name="PlaceHolder 3"/>
          <p:cNvSpPr>
            <a:spLocks noGrp="1"/>
          </p:cNvSpPr>
          <p:nvPr>
            <p:ph type="body"/>
          </p:nvPr>
        </p:nvSpPr>
        <p:spPr>
          <a:xfrm>
            <a:off x="5152680" y="1768680"/>
            <a:ext cx="4426920" cy="4384080"/>
          </a:xfrm>
          <a:prstGeom prst="rect">
            <a:avLst/>
          </a:prstGeom>
        </p:spPr>
        <p:txBody>
          <a:bodyPr lIns="0" tIns="0" rIns="0" bIns="0"/>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45"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46" name="PlaceHolder 1"/>
          <p:cNvSpPr>
            <a:spLocks noGrp="1"/>
          </p:cNvSpPr>
          <p:nvPr>
            <p:ph type="subTitle"/>
          </p:nvPr>
        </p:nvSpPr>
        <p:spPr>
          <a:xfrm>
            <a:off x="504000" y="301320"/>
            <a:ext cx="9072000" cy="5850360"/>
          </a:xfrm>
          <a:prstGeom prst="rect">
            <a:avLst/>
          </a:prstGeom>
        </p:spPr>
        <p:txBody>
          <a:bodyPr lIns="0" tIns="0" rIns="0" bIns="0" anchor="ctr"/>
          <a:lstStyle/>
          <a:p>
            <a:pPr algn="ct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47"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a:p>
        </p:txBody>
      </p:sp>
      <p:sp>
        <p:nvSpPr>
          <p:cNvPr id="48" name="PlaceHolder 2"/>
          <p:cNvSpPr>
            <a:spLocks noGrp="1"/>
          </p:cNvSpPr>
          <p:nvPr>
            <p:ph type="body"/>
          </p:nvPr>
        </p:nvSpPr>
        <p:spPr>
          <a:xfrm>
            <a:off x="504000" y="1768680"/>
            <a:ext cx="4426920" cy="2090880"/>
          </a:xfrm>
          <a:prstGeom prst="rect">
            <a:avLst/>
          </a:prstGeom>
        </p:spPr>
        <p:txBody>
          <a:bodyPr lIns="0" tIns="0" rIns="0" bIns="0"/>
          <a:lstStyle/>
          <a:p>
            <a:endParaRPr/>
          </a:p>
        </p:txBody>
      </p:sp>
      <p:sp>
        <p:nvSpPr>
          <p:cNvPr id="49" name="PlaceHolder 3"/>
          <p:cNvSpPr>
            <a:spLocks noGrp="1"/>
          </p:cNvSpPr>
          <p:nvPr>
            <p:ph type="body"/>
          </p:nvPr>
        </p:nvSpPr>
        <p:spPr>
          <a:xfrm>
            <a:off x="504000" y="4058640"/>
            <a:ext cx="4426920" cy="2090880"/>
          </a:xfrm>
          <a:prstGeom prst="rect">
            <a:avLst/>
          </a:prstGeom>
        </p:spPr>
        <p:txBody>
          <a:bodyPr lIns="0" tIns="0" rIns="0" bIns="0"/>
          <a:lstStyle/>
          <a:p>
            <a:endParaRPr/>
          </a:p>
        </p:txBody>
      </p:sp>
      <p:sp>
        <p:nvSpPr>
          <p:cNvPr id="50" name="PlaceHolder 4"/>
          <p:cNvSpPr>
            <a:spLocks noGrp="1"/>
          </p:cNvSpPr>
          <p:nvPr>
            <p:ph type="body"/>
          </p:nvPr>
        </p:nvSpPr>
        <p:spPr>
          <a:xfrm>
            <a:off x="5152680" y="1768680"/>
            <a:ext cx="4426920" cy="4384080"/>
          </a:xfrm>
          <a:prstGeom prst="rect">
            <a:avLst/>
          </a:prstGeom>
        </p:spPr>
        <p:txBody>
          <a:bodyPr lIns="0" tIns="0" rIns="0" bIns="0"/>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reserve="1">
  <p:cSld name="Title Slide">
    <p:spTree>
      <p:nvGrpSpPr>
        <p:cNvPr id="1" name=""/>
        <p:cNvGrpSpPr/>
        <p:nvPr/>
      </p:nvGrpSpPr>
      <p:grpSpPr>
        <a:xfrm>
          <a:off x="0" y="0"/>
          <a:ext cx="0" cy="0"/>
          <a:chOff x="0" y="0"/>
          <a:chExt cx="0" cy="0"/>
        </a:xfrm>
      </p:grpSpPr>
      <p:sp>
        <p:nvSpPr>
          <p:cNvPr id="2"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a:p>
        </p:txBody>
      </p:sp>
      <p:sp>
        <p:nvSpPr>
          <p:cNvPr id="3" name="PlaceHolder 2"/>
          <p:cNvSpPr>
            <a:spLocks noGrp="1"/>
          </p:cNvSpPr>
          <p:nvPr>
            <p:ph type="subTitle"/>
          </p:nvPr>
        </p:nvSpPr>
        <p:spPr>
          <a:xfrm>
            <a:off x="504000" y="1768680"/>
            <a:ext cx="9072000" cy="4384080"/>
          </a:xfrm>
          <a:prstGeom prst="rect">
            <a:avLst/>
          </a:prstGeom>
        </p:spPr>
        <p:txBody>
          <a:bodyPr lIns="0" tIns="0" rIns="0" bIns="0" anchor="ctr"/>
          <a:lstStyle/>
          <a:p>
            <a:pPr algn="ct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a:p>
        </p:txBody>
      </p:sp>
      <p:sp>
        <p:nvSpPr>
          <p:cNvPr id="52" name="PlaceHolder 2"/>
          <p:cNvSpPr>
            <a:spLocks noGrp="1"/>
          </p:cNvSpPr>
          <p:nvPr>
            <p:ph type="body"/>
          </p:nvPr>
        </p:nvSpPr>
        <p:spPr>
          <a:xfrm>
            <a:off x="504000" y="1768680"/>
            <a:ext cx="4426920" cy="4384080"/>
          </a:xfrm>
          <a:prstGeom prst="rect">
            <a:avLst/>
          </a:prstGeom>
        </p:spPr>
        <p:txBody>
          <a:bodyPr lIns="0" tIns="0" rIns="0" bIns="0"/>
          <a:lstStyle/>
          <a:p>
            <a:endParaRPr/>
          </a:p>
        </p:txBody>
      </p:sp>
      <p:sp>
        <p:nvSpPr>
          <p:cNvPr id="53" name="PlaceHolder 3"/>
          <p:cNvSpPr>
            <a:spLocks noGrp="1"/>
          </p:cNvSpPr>
          <p:nvPr>
            <p:ph type="body"/>
          </p:nvPr>
        </p:nvSpPr>
        <p:spPr>
          <a:xfrm>
            <a:off x="5152680" y="1768680"/>
            <a:ext cx="4426920" cy="2090880"/>
          </a:xfrm>
          <a:prstGeom prst="rect">
            <a:avLst/>
          </a:prstGeom>
        </p:spPr>
        <p:txBody>
          <a:bodyPr lIns="0" tIns="0" rIns="0" bIns="0"/>
          <a:lstStyle/>
          <a:p>
            <a:endParaRPr/>
          </a:p>
        </p:txBody>
      </p:sp>
      <p:sp>
        <p:nvSpPr>
          <p:cNvPr id="54" name="PlaceHolder 4"/>
          <p:cNvSpPr>
            <a:spLocks noGrp="1"/>
          </p:cNvSpPr>
          <p:nvPr>
            <p:ph type="body"/>
          </p:nvPr>
        </p:nvSpPr>
        <p:spPr>
          <a:xfrm>
            <a:off x="5152680" y="4058640"/>
            <a:ext cx="4426920" cy="2090880"/>
          </a:xfrm>
          <a:prstGeom prst="rect">
            <a:avLst/>
          </a:prstGeom>
        </p:spPr>
        <p:txBody>
          <a:bodyPr lIns="0" tIns="0" rIns="0" bIns="0"/>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a:p>
        </p:txBody>
      </p:sp>
      <p:sp>
        <p:nvSpPr>
          <p:cNvPr id="56" name="PlaceHolder 2"/>
          <p:cNvSpPr>
            <a:spLocks noGrp="1"/>
          </p:cNvSpPr>
          <p:nvPr>
            <p:ph type="body"/>
          </p:nvPr>
        </p:nvSpPr>
        <p:spPr>
          <a:xfrm>
            <a:off x="504000" y="1768680"/>
            <a:ext cx="4426920" cy="2090880"/>
          </a:xfrm>
          <a:prstGeom prst="rect">
            <a:avLst/>
          </a:prstGeom>
        </p:spPr>
        <p:txBody>
          <a:bodyPr lIns="0" tIns="0" rIns="0" bIns="0"/>
          <a:lstStyle/>
          <a:p>
            <a:endParaRPr/>
          </a:p>
        </p:txBody>
      </p:sp>
      <p:sp>
        <p:nvSpPr>
          <p:cNvPr id="57" name="PlaceHolder 3"/>
          <p:cNvSpPr>
            <a:spLocks noGrp="1"/>
          </p:cNvSpPr>
          <p:nvPr>
            <p:ph type="body"/>
          </p:nvPr>
        </p:nvSpPr>
        <p:spPr>
          <a:xfrm>
            <a:off x="5152680" y="1768680"/>
            <a:ext cx="4426920" cy="2090880"/>
          </a:xfrm>
          <a:prstGeom prst="rect">
            <a:avLst/>
          </a:prstGeom>
        </p:spPr>
        <p:txBody>
          <a:bodyPr lIns="0" tIns="0" rIns="0" bIns="0"/>
          <a:lstStyle/>
          <a:p>
            <a:endParaRPr/>
          </a:p>
        </p:txBody>
      </p:sp>
      <p:sp>
        <p:nvSpPr>
          <p:cNvPr id="58" name="PlaceHolder 4"/>
          <p:cNvSpPr>
            <a:spLocks noGrp="1"/>
          </p:cNvSpPr>
          <p:nvPr>
            <p:ph type="body"/>
          </p:nvPr>
        </p:nvSpPr>
        <p:spPr>
          <a:xfrm>
            <a:off x="504000" y="4058640"/>
            <a:ext cx="9072000" cy="2090880"/>
          </a:xfrm>
          <a:prstGeom prst="rect">
            <a:avLst/>
          </a:prstGeom>
        </p:spPr>
        <p:txBody>
          <a:bodyPr lIns="0" tIns="0" rIns="0" bIns="0"/>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OverTx" preserve="1">
  <p:cSld name="Title,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a:p>
        </p:txBody>
      </p:sp>
      <p:sp>
        <p:nvSpPr>
          <p:cNvPr id="60" name="PlaceHolder 2"/>
          <p:cNvSpPr>
            <a:spLocks noGrp="1"/>
          </p:cNvSpPr>
          <p:nvPr>
            <p:ph type="body"/>
          </p:nvPr>
        </p:nvSpPr>
        <p:spPr>
          <a:xfrm>
            <a:off x="504000" y="1768680"/>
            <a:ext cx="9072000" cy="2090880"/>
          </a:xfrm>
          <a:prstGeom prst="rect">
            <a:avLst/>
          </a:prstGeom>
        </p:spPr>
        <p:txBody>
          <a:bodyPr lIns="0" tIns="0" rIns="0" bIns="0"/>
          <a:lstStyle/>
          <a:p>
            <a:endParaRPr/>
          </a:p>
        </p:txBody>
      </p:sp>
      <p:sp>
        <p:nvSpPr>
          <p:cNvPr id="61" name="PlaceHolder 3"/>
          <p:cNvSpPr>
            <a:spLocks noGrp="1"/>
          </p:cNvSpPr>
          <p:nvPr>
            <p:ph type="body"/>
          </p:nvPr>
        </p:nvSpPr>
        <p:spPr>
          <a:xfrm>
            <a:off x="504000" y="4058640"/>
            <a:ext cx="9072000" cy="2090880"/>
          </a:xfrm>
          <a:prstGeom prst="rect">
            <a:avLst/>
          </a:prstGeom>
        </p:spPr>
        <p:txBody>
          <a:bodyPr lIns="0" tIns="0" rIns="0" bIns="0"/>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fourObj" preserve="1">
  <p:cSld name="Title, 4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a:p>
        </p:txBody>
      </p:sp>
      <p:sp>
        <p:nvSpPr>
          <p:cNvPr id="63" name="PlaceHolder 2"/>
          <p:cNvSpPr>
            <a:spLocks noGrp="1"/>
          </p:cNvSpPr>
          <p:nvPr>
            <p:ph type="body"/>
          </p:nvPr>
        </p:nvSpPr>
        <p:spPr>
          <a:xfrm>
            <a:off x="504000" y="1768680"/>
            <a:ext cx="4426920" cy="2090880"/>
          </a:xfrm>
          <a:prstGeom prst="rect">
            <a:avLst/>
          </a:prstGeom>
        </p:spPr>
        <p:txBody>
          <a:bodyPr lIns="0" tIns="0" rIns="0" bIns="0"/>
          <a:lstStyle/>
          <a:p>
            <a:endParaRPr/>
          </a:p>
        </p:txBody>
      </p:sp>
      <p:sp>
        <p:nvSpPr>
          <p:cNvPr id="64" name="PlaceHolder 3"/>
          <p:cNvSpPr>
            <a:spLocks noGrp="1"/>
          </p:cNvSpPr>
          <p:nvPr>
            <p:ph type="body"/>
          </p:nvPr>
        </p:nvSpPr>
        <p:spPr>
          <a:xfrm>
            <a:off x="5152680" y="1768680"/>
            <a:ext cx="4426920" cy="2090880"/>
          </a:xfrm>
          <a:prstGeom prst="rect">
            <a:avLst/>
          </a:prstGeom>
        </p:spPr>
        <p:txBody>
          <a:bodyPr lIns="0" tIns="0" rIns="0" bIns="0"/>
          <a:lstStyle/>
          <a:p>
            <a:endParaRPr/>
          </a:p>
        </p:txBody>
      </p:sp>
      <p:sp>
        <p:nvSpPr>
          <p:cNvPr id="65" name="PlaceHolder 4"/>
          <p:cNvSpPr>
            <a:spLocks noGrp="1"/>
          </p:cNvSpPr>
          <p:nvPr>
            <p:ph type="body"/>
          </p:nvPr>
        </p:nvSpPr>
        <p:spPr>
          <a:xfrm>
            <a:off x="5152680" y="4058640"/>
            <a:ext cx="4426920" cy="2090880"/>
          </a:xfrm>
          <a:prstGeom prst="rect">
            <a:avLst/>
          </a:prstGeom>
        </p:spPr>
        <p:txBody>
          <a:bodyPr lIns="0" tIns="0" rIns="0" bIns="0"/>
          <a:lstStyle/>
          <a:p>
            <a:endParaRPr/>
          </a:p>
        </p:txBody>
      </p:sp>
      <p:sp>
        <p:nvSpPr>
          <p:cNvPr id="66" name="PlaceHolder 5"/>
          <p:cNvSpPr>
            <a:spLocks noGrp="1"/>
          </p:cNvSpPr>
          <p:nvPr>
            <p:ph type="body"/>
          </p:nvPr>
        </p:nvSpPr>
        <p:spPr>
          <a:xfrm>
            <a:off x="504000" y="4058640"/>
            <a:ext cx="4426920" cy="2090880"/>
          </a:xfrm>
          <a:prstGeom prst="rect">
            <a:avLst/>
          </a:prstGeom>
        </p:spPr>
        <p:txBody>
          <a:bodyPr lIns="0" tIns="0" rIns="0" bIns="0"/>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Title, 6 Content">
    <p:spTree>
      <p:nvGrpSpPr>
        <p:cNvPr id="1" name=""/>
        <p:cNvGrpSpPr/>
        <p:nvPr/>
      </p:nvGrpSpPr>
      <p:grpSpPr>
        <a:xfrm>
          <a:off x="0" y="0"/>
          <a:ext cx="0" cy="0"/>
          <a:chOff x="0" y="0"/>
          <a:chExt cx="0" cy="0"/>
        </a:xfrm>
      </p:grpSpPr>
      <p:sp>
        <p:nvSpPr>
          <p:cNvPr id="67"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a:p>
        </p:txBody>
      </p:sp>
      <p:sp>
        <p:nvSpPr>
          <p:cNvPr id="68" name="PlaceHolder 2"/>
          <p:cNvSpPr>
            <a:spLocks noGrp="1"/>
          </p:cNvSpPr>
          <p:nvPr>
            <p:ph type="body"/>
          </p:nvPr>
        </p:nvSpPr>
        <p:spPr>
          <a:xfrm>
            <a:off x="504000" y="1768680"/>
            <a:ext cx="9072000" cy="4384080"/>
          </a:xfrm>
          <a:prstGeom prst="rect">
            <a:avLst/>
          </a:prstGeom>
        </p:spPr>
        <p:txBody>
          <a:bodyPr lIns="0" tIns="0" rIns="0" bIns="0"/>
          <a:lstStyle/>
          <a:p>
            <a:endParaRPr/>
          </a:p>
        </p:txBody>
      </p:sp>
      <p:sp>
        <p:nvSpPr>
          <p:cNvPr id="69" name="PlaceHolder 3"/>
          <p:cNvSpPr>
            <a:spLocks noGrp="1"/>
          </p:cNvSpPr>
          <p:nvPr>
            <p:ph type="body"/>
          </p:nvPr>
        </p:nvSpPr>
        <p:spPr>
          <a:xfrm>
            <a:off x="504000" y="1768680"/>
            <a:ext cx="9072000" cy="4384080"/>
          </a:xfrm>
          <a:prstGeom prst="rect">
            <a:avLst/>
          </a:prstGeom>
        </p:spPr>
        <p:txBody>
          <a:bodyPr lIns="0" tIns="0" rIns="0" bIns="0"/>
          <a:lstStyle/>
          <a:p>
            <a:endParaRPr/>
          </a:p>
        </p:txBody>
      </p:sp>
      <p:pic>
        <p:nvPicPr>
          <p:cNvPr id="70" name="Imagen 69"/>
          <p:cNvPicPr/>
          <p:nvPr/>
        </p:nvPicPr>
        <p:blipFill>
          <a:blip r:embed="rId2"/>
          <a:stretch/>
        </p:blipFill>
        <p:spPr>
          <a:xfrm>
            <a:off x="2292120" y="1768680"/>
            <a:ext cx="5495400" cy="4384080"/>
          </a:xfrm>
          <a:prstGeom prst="rect">
            <a:avLst/>
          </a:prstGeom>
          <a:ln>
            <a:noFill/>
          </a:ln>
        </p:spPr>
      </p:pic>
      <p:pic>
        <p:nvPicPr>
          <p:cNvPr id="71" name="Imagen 70"/>
          <p:cNvPicPr/>
          <p:nvPr/>
        </p:nvPicPr>
        <p:blipFill>
          <a:blip r:embed="rId2"/>
          <a:stretch/>
        </p:blipFill>
        <p:spPr>
          <a:xfrm>
            <a:off x="2292120" y="1768680"/>
            <a:ext cx="5495400" cy="4384080"/>
          </a:xfrm>
          <a:prstGeom prst="rect">
            <a:avLst/>
          </a:prstGeom>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Content">
    <p:spTree>
      <p:nvGrpSpPr>
        <p:cNvPr id="1" name=""/>
        <p:cNvGrpSpPr/>
        <p:nvPr/>
      </p:nvGrpSpPr>
      <p:grpSpPr>
        <a:xfrm>
          <a:off x="0" y="0"/>
          <a:ext cx="0" cy="0"/>
          <a:chOff x="0" y="0"/>
          <a:chExt cx="0" cy="0"/>
        </a:xfrm>
      </p:grpSpPr>
      <p:sp>
        <p:nvSpPr>
          <p:cNvPr id="4"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a:p>
        </p:txBody>
      </p:sp>
      <p:sp>
        <p:nvSpPr>
          <p:cNvPr id="5" name="PlaceHolder 2"/>
          <p:cNvSpPr>
            <a:spLocks noGrp="1"/>
          </p:cNvSpPr>
          <p:nvPr>
            <p:ph type="body"/>
          </p:nvPr>
        </p:nvSpPr>
        <p:spPr>
          <a:xfrm>
            <a:off x="504000" y="1768680"/>
            <a:ext cx="9072000" cy="4384080"/>
          </a:xfrm>
          <a:prstGeom prst="rect">
            <a:avLst/>
          </a:prstGeom>
        </p:spPr>
        <p:txBody>
          <a:bodyPr lIns="0" tIns="0" rIns="0" bIns="0"/>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itle, 2 Content">
    <p:spTree>
      <p:nvGrpSpPr>
        <p:cNvPr id="1" name=""/>
        <p:cNvGrpSpPr/>
        <p:nvPr/>
      </p:nvGrpSpPr>
      <p:grpSpPr>
        <a:xfrm>
          <a:off x="0" y="0"/>
          <a:ext cx="0" cy="0"/>
          <a:chOff x="0" y="0"/>
          <a:chExt cx="0" cy="0"/>
        </a:xfrm>
      </p:grpSpPr>
      <p:sp>
        <p:nvSpPr>
          <p:cNvPr id="6"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a:p>
        </p:txBody>
      </p:sp>
      <p:sp>
        <p:nvSpPr>
          <p:cNvPr id="7" name="PlaceHolder 2"/>
          <p:cNvSpPr>
            <a:spLocks noGrp="1"/>
          </p:cNvSpPr>
          <p:nvPr>
            <p:ph type="body"/>
          </p:nvPr>
        </p:nvSpPr>
        <p:spPr>
          <a:xfrm>
            <a:off x="504000" y="1768680"/>
            <a:ext cx="4426920" cy="4384080"/>
          </a:xfrm>
          <a:prstGeom prst="rect">
            <a:avLst/>
          </a:prstGeom>
        </p:spPr>
        <p:txBody>
          <a:bodyPr lIns="0" tIns="0" rIns="0" bIns="0"/>
          <a:lstStyle/>
          <a:p>
            <a:endParaRPr/>
          </a:p>
        </p:txBody>
      </p:sp>
      <p:sp>
        <p:nvSpPr>
          <p:cNvPr id="8" name="PlaceHolder 3"/>
          <p:cNvSpPr>
            <a:spLocks noGrp="1"/>
          </p:cNvSpPr>
          <p:nvPr>
            <p:ph type="body"/>
          </p:nvPr>
        </p:nvSpPr>
        <p:spPr>
          <a:xfrm>
            <a:off x="5152680" y="1768680"/>
            <a:ext cx="4426920" cy="4384080"/>
          </a:xfrm>
          <a:prstGeom prst="rect">
            <a:avLst/>
          </a:prstGeom>
        </p:spPr>
        <p:txBody>
          <a:bodyPr lIns="0" tIns="0" rIns="0" bIns="0"/>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Only" preserve="1">
  <p:cSld name="Centered Text">
    <p:spTree>
      <p:nvGrpSpPr>
        <p:cNvPr id="1" name=""/>
        <p:cNvGrpSpPr/>
        <p:nvPr/>
      </p:nvGrpSpPr>
      <p:grpSpPr>
        <a:xfrm>
          <a:off x="0" y="0"/>
          <a:ext cx="0" cy="0"/>
          <a:chOff x="0" y="0"/>
          <a:chExt cx="0" cy="0"/>
        </a:xfrm>
      </p:grpSpPr>
      <p:sp>
        <p:nvSpPr>
          <p:cNvPr id="10" name="PlaceHolder 1"/>
          <p:cNvSpPr>
            <a:spLocks noGrp="1"/>
          </p:cNvSpPr>
          <p:nvPr>
            <p:ph type="subTitle"/>
          </p:nvPr>
        </p:nvSpPr>
        <p:spPr>
          <a:xfrm>
            <a:off x="504000" y="301320"/>
            <a:ext cx="9072000" cy="5850360"/>
          </a:xfrm>
          <a:prstGeom prst="rect">
            <a:avLst/>
          </a:prstGeom>
        </p:spPr>
        <p:txBody>
          <a:bodyPr lIns="0" tIns="0" rIns="0" bIns="0" anchor="ctr"/>
          <a:lstStyle/>
          <a:p>
            <a:pPr algn="ct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AndObj" preserve="1">
  <p:cSld name="Title, 2 Content and Content">
    <p:spTree>
      <p:nvGrpSpPr>
        <p:cNvPr id="1" name=""/>
        <p:cNvGrpSpPr/>
        <p:nvPr/>
      </p:nvGrpSpPr>
      <p:grpSpPr>
        <a:xfrm>
          <a:off x="0" y="0"/>
          <a:ext cx="0" cy="0"/>
          <a:chOff x="0" y="0"/>
          <a:chExt cx="0" cy="0"/>
        </a:xfrm>
      </p:grpSpPr>
      <p:sp>
        <p:nvSpPr>
          <p:cNvPr id="11"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a:p>
        </p:txBody>
      </p:sp>
      <p:sp>
        <p:nvSpPr>
          <p:cNvPr id="12" name="PlaceHolder 2"/>
          <p:cNvSpPr>
            <a:spLocks noGrp="1"/>
          </p:cNvSpPr>
          <p:nvPr>
            <p:ph type="body"/>
          </p:nvPr>
        </p:nvSpPr>
        <p:spPr>
          <a:xfrm>
            <a:off x="504000" y="1768680"/>
            <a:ext cx="4426920" cy="2090880"/>
          </a:xfrm>
          <a:prstGeom prst="rect">
            <a:avLst/>
          </a:prstGeom>
        </p:spPr>
        <p:txBody>
          <a:bodyPr lIns="0" tIns="0" rIns="0" bIns="0"/>
          <a:lstStyle/>
          <a:p>
            <a:endParaRPr/>
          </a:p>
        </p:txBody>
      </p:sp>
      <p:sp>
        <p:nvSpPr>
          <p:cNvPr id="13" name="PlaceHolder 3"/>
          <p:cNvSpPr>
            <a:spLocks noGrp="1"/>
          </p:cNvSpPr>
          <p:nvPr>
            <p:ph type="body"/>
          </p:nvPr>
        </p:nvSpPr>
        <p:spPr>
          <a:xfrm>
            <a:off x="504000" y="4058640"/>
            <a:ext cx="4426920" cy="2090880"/>
          </a:xfrm>
          <a:prstGeom prst="rect">
            <a:avLst/>
          </a:prstGeom>
        </p:spPr>
        <p:txBody>
          <a:bodyPr lIns="0" tIns="0" rIns="0" bIns="0"/>
          <a:lstStyle/>
          <a:p>
            <a:endParaRPr/>
          </a:p>
        </p:txBody>
      </p:sp>
      <p:sp>
        <p:nvSpPr>
          <p:cNvPr id="14" name="PlaceHolder 4"/>
          <p:cNvSpPr>
            <a:spLocks noGrp="1"/>
          </p:cNvSpPr>
          <p:nvPr>
            <p:ph type="body"/>
          </p:nvPr>
        </p:nvSpPr>
        <p:spPr>
          <a:xfrm>
            <a:off x="5152680" y="1768680"/>
            <a:ext cx="4426920" cy="4384080"/>
          </a:xfrm>
          <a:prstGeom prst="rect">
            <a:avLst/>
          </a:prstGeom>
        </p:spPr>
        <p:txBody>
          <a:bodyPr lIns="0" tIns="0" rIns="0" bIns="0"/>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15"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a:p>
        </p:txBody>
      </p:sp>
      <p:sp>
        <p:nvSpPr>
          <p:cNvPr id="16" name="PlaceHolder 2"/>
          <p:cNvSpPr>
            <a:spLocks noGrp="1"/>
          </p:cNvSpPr>
          <p:nvPr>
            <p:ph type="body"/>
          </p:nvPr>
        </p:nvSpPr>
        <p:spPr>
          <a:xfrm>
            <a:off x="504000" y="1768680"/>
            <a:ext cx="4426920" cy="4384080"/>
          </a:xfrm>
          <a:prstGeom prst="rect">
            <a:avLst/>
          </a:prstGeom>
        </p:spPr>
        <p:txBody>
          <a:bodyPr lIns="0" tIns="0" rIns="0" bIns="0"/>
          <a:lstStyle/>
          <a:p>
            <a:endParaRPr/>
          </a:p>
        </p:txBody>
      </p:sp>
      <p:sp>
        <p:nvSpPr>
          <p:cNvPr id="17" name="PlaceHolder 3"/>
          <p:cNvSpPr>
            <a:spLocks noGrp="1"/>
          </p:cNvSpPr>
          <p:nvPr>
            <p:ph type="body"/>
          </p:nvPr>
        </p:nvSpPr>
        <p:spPr>
          <a:xfrm>
            <a:off x="5152680" y="1768680"/>
            <a:ext cx="4426920" cy="2090880"/>
          </a:xfrm>
          <a:prstGeom prst="rect">
            <a:avLst/>
          </a:prstGeom>
        </p:spPr>
        <p:txBody>
          <a:bodyPr lIns="0" tIns="0" rIns="0" bIns="0"/>
          <a:lstStyle/>
          <a:p>
            <a:endParaRPr/>
          </a:p>
        </p:txBody>
      </p:sp>
      <p:sp>
        <p:nvSpPr>
          <p:cNvPr id="18" name="PlaceHolder 4"/>
          <p:cNvSpPr>
            <a:spLocks noGrp="1"/>
          </p:cNvSpPr>
          <p:nvPr>
            <p:ph type="body"/>
          </p:nvPr>
        </p:nvSpPr>
        <p:spPr>
          <a:xfrm>
            <a:off x="5152680" y="4058640"/>
            <a:ext cx="4426920" cy="2090880"/>
          </a:xfrm>
          <a:prstGeom prst="rect">
            <a:avLst/>
          </a:prstGeom>
        </p:spPr>
        <p:txBody>
          <a:bodyPr lIns="0" tIns="0" rIns="0" bIns="0"/>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ObjOverTx" preserve="1">
  <p:cSld name="Title, 2 Content over Content">
    <p:spTree>
      <p:nvGrpSpPr>
        <p:cNvPr id="1" name=""/>
        <p:cNvGrpSpPr/>
        <p:nvPr/>
      </p:nvGrpSpPr>
      <p:grpSpPr>
        <a:xfrm>
          <a:off x="0" y="0"/>
          <a:ext cx="0" cy="0"/>
          <a:chOff x="0" y="0"/>
          <a:chExt cx="0" cy="0"/>
        </a:xfrm>
      </p:grpSpPr>
      <p:sp>
        <p:nvSpPr>
          <p:cNvPr id="19" name="PlaceHolder 1"/>
          <p:cNvSpPr>
            <a:spLocks noGrp="1"/>
          </p:cNvSpPr>
          <p:nvPr>
            <p:ph type="title"/>
          </p:nvPr>
        </p:nvSpPr>
        <p:spPr>
          <a:xfrm>
            <a:off x="504000" y="301320"/>
            <a:ext cx="9072000" cy="1261800"/>
          </a:xfrm>
          <a:prstGeom prst="rect">
            <a:avLst/>
          </a:prstGeom>
        </p:spPr>
        <p:txBody>
          <a:bodyPr lIns="0" tIns="0" rIns="0" bIns="0" anchor="ctr"/>
          <a:lstStyle/>
          <a:p>
            <a:pPr algn="ctr"/>
            <a:endParaRPr/>
          </a:p>
        </p:txBody>
      </p:sp>
      <p:sp>
        <p:nvSpPr>
          <p:cNvPr id="20" name="PlaceHolder 2"/>
          <p:cNvSpPr>
            <a:spLocks noGrp="1"/>
          </p:cNvSpPr>
          <p:nvPr>
            <p:ph type="body"/>
          </p:nvPr>
        </p:nvSpPr>
        <p:spPr>
          <a:xfrm>
            <a:off x="504000" y="1768680"/>
            <a:ext cx="4426920" cy="2090880"/>
          </a:xfrm>
          <a:prstGeom prst="rect">
            <a:avLst/>
          </a:prstGeom>
        </p:spPr>
        <p:txBody>
          <a:bodyPr lIns="0" tIns="0" rIns="0" bIns="0"/>
          <a:lstStyle/>
          <a:p>
            <a:endParaRPr/>
          </a:p>
        </p:txBody>
      </p:sp>
      <p:sp>
        <p:nvSpPr>
          <p:cNvPr id="21" name="PlaceHolder 3"/>
          <p:cNvSpPr>
            <a:spLocks noGrp="1"/>
          </p:cNvSpPr>
          <p:nvPr>
            <p:ph type="body"/>
          </p:nvPr>
        </p:nvSpPr>
        <p:spPr>
          <a:xfrm>
            <a:off x="5152680" y="1768680"/>
            <a:ext cx="4426920" cy="2090880"/>
          </a:xfrm>
          <a:prstGeom prst="rect">
            <a:avLst/>
          </a:prstGeom>
        </p:spPr>
        <p:txBody>
          <a:bodyPr lIns="0" tIns="0" rIns="0" bIns="0"/>
          <a:lstStyle/>
          <a:p>
            <a:endParaRPr/>
          </a:p>
        </p:txBody>
      </p:sp>
      <p:sp>
        <p:nvSpPr>
          <p:cNvPr id="22" name="PlaceHolder 4"/>
          <p:cNvSpPr>
            <a:spLocks noGrp="1"/>
          </p:cNvSpPr>
          <p:nvPr>
            <p:ph type="body"/>
          </p:nvPr>
        </p:nvSpPr>
        <p:spPr>
          <a:xfrm>
            <a:off x="504000" y="4058640"/>
            <a:ext cx="9072000" cy="2090880"/>
          </a:xfrm>
          <a:prstGeom prst="rect">
            <a:avLst/>
          </a:prstGeom>
        </p:spPr>
        <p:txBody>
          <a:bodyPr lIns="0" tIns="0" rIns="0" bIns="0"/>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PlaceHolder 1"/>
          <p:cNvSpPr>
            <a:spLocks noGrp="1"/>
          </p:cNvSpPr>
          <p:nvPr>
            <p:ph type="title"/>
          </p:nvPr>
        </p:nvSpPr>
        <p:spPr>
          <a:xfrm>
            <a:off x="504000" y="301320"/>
            <a:ext cx="9072000" cy="1261800"/>
          </a:xfrm>
          <a:prstGeom prst="rect">
            <a:avLst/>
          </a:prstGeom>
        </p:spPr>
        <p:txBody>
          <a:bodyPr lIns="0" tIns="0" rIns="0" bIns="0" anchor="ctr"/>
          <a:lstStyle/>
          <a:p>
            <a:pPr algn="ctr"/>
            <a:r>
              <a:rPr lang="es-AR" sz="4400">
                <a:latin typeface="Arial"/>
              </a:rPr>
              <a:t>Click to edit the title text format</a:t>
            </a:r>
            <a:endParaRPr/>
          </a:p>
        </p:txBody>
      </p:sp>
      <p:sp>
        <p:nvSpPr>
          <p:cNvPr id="3" name="PlaceHolder 2"/>
          <p:cNvSpPr>
            <a:spLocks noGrp="1"/>
          </p:cNvSpPr>
          <p:nvPr>
            <p:ph type="body"/>
          </p:nvPr>
        </p:nvSpPr>
        <p:spPr>
          <a:xfrm>
            <a:off x="504000" y="1768680"/>
            <a:ext cx="9072000" cy="4384080"/>
          </a:xfrm>
          <a:prstGeom prst="rect">
            <a:avLst/>
          </a:prstGeom>
        </p:spPr>
        <p:txBody>
          <a:bodyPr lIns="0" tIns="0" rIns="0" bIns="0"/>
          <a:lstStyle/>
          <a:p>
            <a:pPr>
              <a:buSzPct val="45000"/>
              <a:buFont typeface="StarSymbol"/>
              <a:buChar char=""/>
            </a:pPr>
            <a:r>
              <a:rPr lang="es-AR" sz="3200">
                <a:latin typeface="Arial"/>
              </a:rPr>
              <a:t>Click to edit the outline text format</a:t>
            </a:r>
            <a:endParaRPr/>
          </a:p>
          <a:p>
            <a:pPr lvl="1">
              <a:buSzPct val="75000"/>
              <a:buFont typeface="StarSymbol"/>
              <a:buChar char=""/>
            </a:pPr>
            <a:r>
              <a:rPr lang="es-AR" sz="2800">
                <a:latin typeface="Arial"/>
              </a:rPr>
              <a:t>Second Outline Level</a:t>
            </a:r>
            <a:endParaRPr/>
          </a:p>
          <a:p>
            <a:pPr lvl="2">
              <a:buSzPct val="45000"/>
              <a:buFont typeface="StarSymbol"/>
              <a:buChar char=""/>
            </a:pPr>
            <a:r>
              <a:rPr lang="es-AR" sz="2400">
                <a:latin typeface="Arial"/>
              </a:rPr>
              <a:t>Third Outline Level</a:t>
            </a:r>
            <a:endParaRPr/>
          </a:p>
          <a:p>
            <a:pPr lvl="3">
              <a:buSzPct val="75000"/>
              <a:buFont typeface="StarSymbol"/>
              <a:buChar char=""/>
            </a:pPr>
            <a:r>
              <a:rPr lang="es-AR" sz="2000">
                <a:latin typeface="Arial"/>
              </a:rPr>
              <a:t>Fourth Outline Level</a:t>
            </a:r>
            <a:endParaRPr/>
          </a:p>
          <a:p>
            <a:pPr lvl="4">
              <a:buSzPct val="45000"/>
              <a:buFont typeface="StarSymbol"/>
              <a:buChar char=""/>
            </a:pPr>
            <a:r>
              <a:rPr lang="es-AR" sz="2000">
                <a:latin typeface="Arial"/>
              </a:rPr>
              <a:t>Fifth Outline Level</a:t>
            </a:r>
            <a:endParaRPr/>
          </a:p>
          <a:p>
            <a:pPr lvl="5">
              <a:buSzPct val="45000"/>
              <a:buFont typeface="StarSymbol"/>
              <a:buChar char=""/>
            </a:pPr>
            <a:r>
              <a:rPr lang="es-AR" sz="2000">
                <a:latin typeface="Arial"/>
              </a:rPr>
              <a:t>Sixth Outline Level</a:t>
            </a:r>
            <a:endParaRPr/>
          </a:p>
          <a:p>
            <a:pPr lvl="6">
              <a:buSzPct val="45000"/>
              <a:buFont typeface="StarSymbol"/>
              <a:buChar char=""/>
            </a:pPr>
            <a:r>
              <a:rPr lang="es-AR" sz="2000">
                <a:latin typeface="Arial"/>
              </a:rPr>
              <a:t>Seventh Outline Level</a:t>
            </a:r>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36" name="PlaceHolder 1"/>
          <p:cNvSpPr>
            <a:spLocks noGrp="1"/>
          </p:cNvSpPr>
          <p:nvPr>
            <p:ph type="title"/>
          </p:nvPr>
        </p:nvSpPr>
        <p:spPr>
          <a:xfrm>
            <a:off x="504000" y="301320"/>
            <a:ext cx="9072000" cy="1261800"/>
          </a:xfrm>
          <a:prstGeom prst="rect">
            <a:avLst/>
          </a:prstGeom>
        </p:spPr>
        <p:txBody>
          <a:bodyPr lIns="0" tIns="0" rIns="0" bIns="0" anchor="ctr"/>
          <a:lstStyle/>
          <a:p>
            <a:pPr algn="ctr"/>
            <a:r>
              <a:rPr lang="es-AR" sz="4400">
                <a:latin typeface="Arial"/>
              </a:rPr>
              <a:t>Click to edit the title text format</a:t>
            </a:r>
            <a:endParaRPr/>
          </a:p>
        </p:txBody>
      </p:sp>
      <p:sp>
        <p:nvSpPr>
          <p:cNvPr id="37" name="PlaceHolder 2"/>
          <p:cNvSpPr>
            <a:spLocks noGrp="1"/>
          </p:cNvSpPr>
          <p:nvPr>
            <p:ph type="body"/>
          </p:nvPr>
        </p:nvSpPr>
        <p:spPr>
          <a:xfrm>
            <a:off x="504000" y="1768680"/>
            <a:ext cx="9072000" cy="4384080"/>
          </a:xfrm>
          <a:prstGeom prst="rect">
            <a:avLst/>
          </a:prstGeom>
        </p:spPr>
        <p:txBody>
          <a:bodyPr lIns="0" tIns="0" rIns="0" bIns="0"/>
          <a:lstStyle/>
          <a:p>
            <a:pPr>
              <a:buSzPct val="45000"/>
              <a:buFont typeface="StarSymbol"/>
              <a:buChar char=""/>
            </a:pPr>
            <a:r>
              <a:rPr lang="es-AR" sz="3200">
                <a:latin typeface="Arial"/>
              </a:rPr>
              <a:t>Click to edit the outline text format</a:t>
            </a:r>
            <a:endParaRPr/>
          </a:p>
          <a:p>
            <a:pPr lvl="1">
              <a:buSzPct val="75000"/>
              <a:buFont typeface="StarSymbol"/>
              <a:buChar char=""/>
            </a:pPr>
            <a:r>
              <a:rPr lang="es-AR" sz="2800">
                <a:latin typeface="Arial"/>
              </a:rPr>
              <a:t>Second Outline Level</a:t>
            </a:r>
            <a:endParaRPr/>
          </a:p>
          <a:p>
            <a:pPr lvl="2">
              <a:buSzPct val="45000"/>
              <a:buFont typeface="StarSymbol"/>
              <a:buChar char=""/>
            </a:pPr>
            <a:r>
              <a:rPr lang="es-AR" sz="2400">
                <a:latin typeface="Arial"/>
              </a:rPr>
              <a:t>Third Outline Level</a:t>
            </a:r>
            <a:endParaRPr/>
          </a:p>
          <a:p>
            <a:pPr lvl="3">
              <a:buSzPct val="75000"/>
              <a:buFont typeface="StarSymbol"/>
              <a:buChar char=""/>
            </a:pPr>
            <a:r>
              <a:rPr lang="es-AR" sz="2000">
                <a:latin typeface="Arial"/>
              </a:rPr>
              <a:t>Fourth Outline Level</a:t>
            </a:r>
            <a:endParaRPr/>
          </a:p>
          <a:p>
            <a:pPr lvl="4">
              <a:buSzPct val="45000"/>
              <a:buFont typeface="StarSymbol"/>
              <a:buChar char=""/>
            </a:pPr>
            <a:r>
              <a:rPr lang="es-AR" sz="2000">
                <a:latin typeface="Arial"/>
              </a:rPr>
              <a:t>Fifth Outline Level</a:t>
            </a:r>
            <a:endParaRPr/>
          </a:p>
          <a:p>
            <a:pPr lvl="5">
              <a:buSzPct val="45000"/>
              <a:buFont typeface="StarSymbol"/>
              <a:buChar char=""/>
            </a:pPr>
            <a:r>
              <a:rPr lang="es-AR" sz="2000">
                <a:latin typeface="Arial"/>
              </a:rPr>
              <a:t>Sixth Outline Level</a:t>
            </a:r>
            <a:endParaRPr/>
          </a:p>
          <a:p>
            <a:pPr lvl="6">
              <a:buSzPct val="45000"/>
              <a:buFont typeface="StarSymbol"/>
              <a:buChar char=""/>
            </a:pPr>
            <a:r>
              <a:rPr lang="es-AR" sz="2000">
                <a:latin typeface="Arial"/>
              </a:rPr>
              <a:t>Seventh Outline Level</a:t>
            </a:r>
            <a:endParaRPr/>
          </a:p>
        </p:txBody>
      </p:sp>
    </p:spTree>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 id="2147483673"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C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13.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3.xml"/><Relationship Id="rId5" Type="http://schemas.openxmlformats.org/officeDocument/2006/relationships/image" Target="../media/image12.jpeg"/><Relationship Id="rId4" Type="http://schemas.openxmlformats.org/officeDocument/2006/relationships/image" Target="../media/image11.jpe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3.xml"/><Relationship Id="rId4" Type="http://schemas.openxmlformats.org/officeDocument/2006/relationships/image" Target="../media/image13.jpeg"/></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3.xml"/><Relationship Id="rId4" Type="http://schemas.openxmlformats.org/officeDocument/2006/relationships/image" Target="../media/image14.jpeg"/></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3.xml"/><Relationship Id="rId4" Type="http://schemas.openxmlformats.org/officeDocument/2006/relationships/image" Target="../media/image15.jpeg"/></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3.xml"/><Relationship Id="rId4" Type="http://schemas.openxmlformats.org/officeDocument/2006/relationships/image" Target="../media/image16.jpeg"/></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3.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image" Target="../media/image5.jpeg"/></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3.xml"/><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3.xml"/><Relationship Id="rId4" Type="http://schemas.openxmlformats.org/officeDocument/2006/relationships/image" Target="../media/image8.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 name="CustomShape 1"/>
          <p:cNvSpPr/>
          <p:nvPr/>
        </p:nvSpPr>
        <p:spPr>
          <a:xfrm>
            <a:off x="64620" y="727109"/>
            <a:ext cx="10075680" cy="11196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73" name="CustomShape 2"/>
          <p:cNvSpPr/>
          <p:nvPr/>
        </p:nvSpPr>
        <p:spPr>
          <a:xfrm>
            <a:off x="1214650" y="622080"/>
            <a:ext cx="7751929" cy="12571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nSpc>
                <a:spcPct val="100000"/>
              </a:lnSpc>
            </a:pPr>
            <a:r>
              <a:rPr lang="es-AR" sz="2800" b="1" u="sng" strike="noStrike" dirty="0">
                <a:solidFill>
                  <a:srgbClr val="FFFFFF"/>
                </a:solidFill>
                <a:latin typeface="Univers LT Std 45 Light"/>
                <a:ea typeface="Arial Unicode MS"/>
              </a:rPr>
              <a:t>UNIDAD </a:t>
            </a:r>
            <a:r>
              <a:rPr lang="es-AR" sz="2800" b="1" u="sng" strike="noStrike" dirty="0" smtClean="0">
                <a:solidFill>
                  <a:srgbClr val="FFFFFF"/>
                </a:solidFill>
                <a:latin typeface="Univers LT Std 45 Light"/>
                <a:ea typeface="Arial Unicode MS"/>
              </a:rPr>
              <a:t>5: SISTEMAS DE IMPACTO</a:t>
            </a:r>
            <a:endParaRPr dirty="0"/>
          </a:p>
        </p:txBody>
      </p:sp>
      <p:pic>
        <p:nvPicPr>
          <p:cNvPr id="74" name="Imagen 73"/>
          <p:cNvPicPr/>
          <p:nvPr/>
        </p:nvPicPr>
        <p:blipFill>
          <a:blip r:embed="rId2"/>
          <a:srcRect r="26658"/>
          <a:stretch/>
        </p:blipFill>
        <p:spPr>
          <a:xfrm>
            <a:off x="1044000" y="1809360"/>
            <a:ext cx="7667640" cy="538452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CustomShape 1"/>
          <p:cNvSpPr/>
          <p:nvPr/>
        </p:nvSpPr>
        <p:spPr>
          <a:xfrm>
            <a:off x="289080" y="1582920"/>
            <a:ext cx="9475200" cy="583092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p:style>
      </p:sp>
      <p:sp>
        <p:nvSpPr>
          <p:cNvPr id="121" name="CustomShape 2"/>
          <p:cNvSpPr/>
          <p:nvPr/>
        </p:nvSpPr>
        <p:spPr>
          <a:xfrm>
            <a:off x="407520" y="1404720"/>
            <a:ext cx="9066600" cy="326448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pPr>
            <a:endParaRPr/>
          </a:p>
          <a:p>
            <a:pPr>
              <a:lnSpc>
                <a:spcPct val="100000"/>
              </a:lnSpc>
            </a:pPr>
            <a:endParaRPr/>
          </a:p>
        </p:txBody>
      </p:sp>
      <p:sp>
        <p:nvSpPr>
          <p:cNvPr id="122" name="CustomShape 3"/>
          <p:cNvSpPr/>
          <p:nvPr/>
        </p:nvSpPr>
        <p:spPr>
          <a:xfrm>
            <a:off x="83520" y="461160"/>
            <a:ext cx="9995040" cy="11196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123" name="CustomShape 4"/>
          <p:cNvSpPr/>
          <p:nvPr/>
        </p:nvSpPr>
        <p:spPr>
          <a:xfrm>
            <a:off x="83520" y="576000"/>
            <a:ext cx="7900420" cy="9043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r">
              <a:lnSpc>
                <a:spcPct val="100000"/>
              </a:lnSpc>
            </a:pPr>
            <a:r>
              <a:rPr lang="es-AR" sz="3400" b="1" strike="noStrike" dirty="0">
                <a:solidFill>
                  <a:srgbClr val="FFFFFF"/>
                </a:solidFill>
                <a:latin typeface="Univers LT Std 45 Light"/>
                <a:ea typeface="DejaVu Sans"/>
              </a:rPr>
              <a:t>9. ECONOMIA NARANJA</a:t>
            </a:r>
            <a:endParaRPr dirty="0"/>
          </a:p>
        </p:txBody>
      </p:sp>
      <p:pic>
        <p:nvPicPr>
          <p:cNvPr id="124" name="Picture 2"/>
          <p:cNvPicPr/>
          <p:nvPr/>
        </p:nvPicPr>
        <p:blipFill>
          <a:blip r:embed="rId3"/>
          <a:stretch/>
        </p:blipFill>
        <p:spPr>
          <a:xfrm>
            <a:off x="360000" y="648000"/>
            <a:ext cx="695160" cy="695160"/>
          </a:xfrm>
          <a:prstGeom prst="rect">
            <a:avLst/>
          </a:prstGeom>
          <a:ln>
            <a:noFill/>
          </a:ln>
        </p:spPr>
      </p:pic>
      <p:sp>
        <p:nvSpPr>
          <p:cNvPr id="125" name="CustomShape 5"/>
          <p:cNvSpPr/>
          <p:nvPr/>
        </p:nvSpPr>
        <p:spPr>
          <a:xfrm>
            <a:off x="506160" y="1702440"/>
            <a:ext cx="9356760" cy="326448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endParaRPr dirty="0"/>
          </a:p>
          <a:p>
            <a:endParaRPr dirty="0"/>
          </a:p>
          <a:p>
            <a:pPr marL="342900" indent="-342900">
              <a:buFont typeface="Wingdings" panose="05000000000000000000" pitchFamily="2" charset="2"/>
              <a:buChar char="ü"/>
            </a:pPr>
            <a:r>
              <a:rPr lang="es-AR" sz="2500" strike="noStrike" dirty="0">
                <a:solidFill>
                  <a:srgbClr val="000000"/>
                </a:solidFill>
                <a:latin typeface="Univers-Light-Normal"/>
                <a:ea typeface="DejaVu Sans"/>
              </a:rPr>
              <a:t>La economía creativa o economía naranja comprende los sectores en los que el valor de sus bienes y servicios se fundamenta en la propiedad intelectual: arquitectura, artes visuales y escénicas</a:t>
            </a:r>
            <a:r>
              <a:rPr lang="es-AR" sz="2500" strike="noStrike" dirty="0" smtClean="0">
                <a:solidFill>
                  <a:srgbClr val="000000"/>
                </a:solidFill>
                <a:latin typeface="Univers-Light-Normal"/>
                <a:ea typeface="DejaVu Sans"/>
              </a:rPr>
              <a:t>, artesanías</a:t>
            </a:r>
            <a:r>
              <a:rPr lang="es-AR" sz="2500" strike="noStrike" dirty="0">
                <a:solidFill>
                  <a:srgbClr val="000000"/>
                </a:solidFill>
                <a:latin typeface="Univers-Light-Normal"/>
                <a:ea typeface="DejaVu Sans"/>
              </a:rPr>
              <a:t>, cine, diseño, editorial,</a:t>
            </a:r>
            <a:endParaRPr dirty="0"/>
          </a:p>
          <a:p>
            <a:r>
              <a:rPr lang="es-AR" sz="2500" strike="noStrike" dirty="0" smtClean="0">
                <a:solidFill>
                  <a:srgbClr val="000000"/>
                </a:solidFill>
                <a:latin typeface="Univers-Light-Normal"/>
                <a:ea typeface="DejaVu Sans"/>
              </a:rPr>
              <a:t>    investigación </a:t>
            </a:r>
            <a:r>
              <a:rPr lang="es-AR" sz="2500" strike="noStrike" dirty="0">
                <a:solidFill>
                  <a:srgbClr val="000000"/>
                </a:solidFill>
                <a:latin typeface="Univers-Light-Normal"/>
                <a:ea typeface="DejaVu Sans"/>
              </a:rPr>
              <a:t>y desarrollo</a:t>
            </a:r>
            <a:r>
              <a:rPr lang="es-AR" sz="2500" strike="noStrike" dirty="0" smtClean="0">
                <a:solidFill>
                  <a:srgbClr val="000000"/>
                </a:solidFill>
                <a:latin typeface="Univers-Light-Normal"/>
                <a:ea typeface="DejaVu Sans"/>
              </a:rPr>
              <a:t>, juegos </a:t>
            </a:r>
            <a:r>
              <a:rPr lang="es-AR" sz="2500" strike="noStrike" dirty="0">
                <a:solidFill>
                  <a:srgbClr val="000000"/>
                </a:solidFill>
                <a:latin typeface="Univers-Light-Normal"/>
                <a:ea typeface="DejaVu Sans"/>
              </a:rPr>
              <a:t>y juguetes, moda, música,</a:t>
            </a:r>
            <a:endParaRPr dirty="0"/>
          </a:p>
          <a:p>
            <a:r>
              <a:rPr lang="es-AR" sz="2500" strike="noStrike" dirty="0" smtClean="0">
                <a:solidFill>
                  <a:srgbClr val="000000"/>
                </a:solidFill>
                <a:latin typeface="Univers-Light-Normal"/>
                <a:ea typeface="DejaVu Sans"/>
              </a:rPr>
              <a:t>    publicidad</a:t>
            </a:r>
            <a:r>
              <a:rPr lang="es-AR" sz="2500" strike="noStrike" dirty="0">
                <a:solidFill>
                  <a:srgbClr val="000000"/>
                </a:solidFill>
                <a:latin typeface="Univers-Light-Normal"/>
                <a:ea typeface="DejaVu Sans"/>
              </a:rPr>
              <a:t>, software, TV y radio,</a:t>
            </a:r>
            <a:endParaRPr dirty="0"/>
          </a:p>
          <a:p>
            <a:r>
              <a:rPr lang="es-AR" sz="2500" strike="noStrike" dirty="0" smtClean="0">
                <a:solidFill>
                  <a:srgbClr val="000000"/>
                </a:solidFill>
                <a:latin typeface="Univers-Light-Normal"/>
                <a:ea typeface="DejaVu Sans"/>
              </a:rPr>
              <a:t>    y </a:t>
            </a:r>
            <a:r>
              <a:rPr lang="es-AR" sz="2500" strike="noStrike" dirty="0">
                <a:solidFill>
                  <a:srgbClr val="000000"/>
                </a:solidFill>
                <a:latin typeface="Univers-Light-Normal"/>
                <a:ea typeface="DejaVu Sans"/>
              </a:rPr>
              <a:t>videojuegos.</a:t>
            </a:r>
            <a:endParaRPr dirty="0"/>
          </a:p>
        </p:txBody>
      </p:sp>
      <p:pic>
        <p:nvPicPr>
          <p:cNvPr id="126" name="Imagen 125"/>
          <p:cNvPicPr/>
          <p:nvPr/>
        </p:nvPicPr>
        <p:blipFill>
          <a:blip r:embed="rId4"/>
          <a:srcRect l="17181" r="19685"/>
          <a:stretch/>
        </p:blipFill>
        <p:spPr>
          <a:xfrm>
            <a:off x="6552000" y="4248000"/>
            <a:ext cx="3167280" cy="311832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7" name="CustomShape 1"/>
          <p:cNvSpPr/>
          <p:nvPr/>
        </p:nvSpPr>
        <p:spPr>
          <a:xfrm>
            <a:off x="0" y="293400"/>
            <a:ext cx="10077120" cy="112104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p:style>
      </p:sp>
      <p:pic>
        <p:nvPicPr>
          <p:cNvPr id="128" name="Picture 2"/>
          <p:cNvPicPr/>
          <p:nvPr/>
        </p:nvPicPr>
        <p:blipFill>
          <a:blip r:embed="rId3"/>
          <a:stretch/>
        </p:blipFill>
        <p:spPr>
          <a:xfrm>
            <a:off x="720000" y="504000"/>
            <a:ext cx="696600" cy="696600"/>
          </a:xfrm>
          <a:prstGeom prst="rect">
            <a:avLst/>
          </a:prstGeom>
          <a:ln>
            <a:noFill/>
          </a:ln>
        </p:spPr>
      </p:pic>
      <p:sp>
        <p:nvSpPr>
          <p:cNvPr id="129" name="CustomShape 2"/>
          <p:cNvSpPr/>
          <p:nvPr/>
        </p:nvSpPr>
        <p:spPr>
          <a:xfrm>
            <a:off x="-1034280" y="318600"/>
            <a:ext cx="8636083" cy="112104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r">
              <a:lnSpc>
                <a:spcPct val="100000"/>
              </a:lnSpc>
            </a:pPr>
            <a:r>
              <a:rPr lang="es-AR" sz="2800" b="1" strike="noStrike" dirty="0">
                <a:solidFill>
                  <a:srgbClr val="FFFFFF"/>
                </a:solidFill>
                <a:latin typeface="Univers LT Std 45 Light"/>
                <a:ea typeface="DejaVu Sans"/>
              </a:rPr>
              <a:t>10. ECONOMIA NARANJA (cont.)</a:t>
            </a:r>
            <a:endParaRPr dirty="0"/>
          </a:p>
        </p:txBody>
      </p:sp>
      <p:pic>
        <p:nvPicPr>
          <p:cNvPr id="130" name="Imagen 139"/>
          <p:cNvPicPr/>
          <p:nvPr/>
        </p:nvPicPr>
        <p:blipFill>
          <a:blip r:embed="rId4"/>
          <a:srcRect l="6738" r="12097"/>
          <a:stretch/>
        </p:blipFill>
        <p:spPr>
          <a:xfrm rot="822000">
            <a:off x="5773320" y="1747080"/>
            <a:ext cx="3454560" cy="5397840"/>
          </a:xfrm>
          <a:prstGeom prst="rect">
            <a:avLst/>
          </a:prstGeom>
          <a:ln w="54000">
            <a:solidFill>
              <a:srgbClr val="3465A4"/>
            </a:solidFill>
            <a:round/>
          </a:ln>
        </p:spPr>
      </p:pic>
      <p:pic>
        <p:nvPicPr>
          <p:cNvPr id="131" name="Imagen 140"/>
          <p:cNvPicPr/>
          <p:nvPr/>
        </p:nvPicPr>
        <p:blipFill>
          <a:blip r:embed="rId5"/>
          <a:srcRect l="9664" r="8851"/>
          <a:stretch/>
        </p:blipFill>
        <p:spPr>
          <a:xfrm rot="20946600">
            <a:off x="1268280" y="1785600"/>
            <a:ext cx="3727080" cy="5397840"/>
          </a:xfrm>
          <a:prstGeom prst="rect">
            <a:avLst/>
          </a:prstGeom>
          <a:ln w="54000">
            <a:solidFill>
              <a:srgbClr val="3465A4"/>
            </a:solidFill>
            <a:round/>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 name="CustomShape 1"/>
          <p:cNvSpPr/>
          <p:nvPr/>
        </p:nvSpPr>
        <p:spPr>
          <a:xfrm>
            <a:off x="289080" y="1581120"/>
            <a:ext cx="9428760" cy="575892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lstStyle/>
          <a:p>
            <a:endParaRPr dirty="0"/>
          </a:p>
          <a:p>
            <a:r>
              <a:rPr lang="es-AR" sz="2000" b="1" strike="noStrike" dirty="0">
                <a:solidFill>
                  <a:srgbClr val="000000"/>
                </a:solidFill>
                <a:latin typeface="Arial"/>
                <a:ea typeface="DejaVu Sans"/>
              </a:rPr>
              <a:t>Tecnologías disruptivas: </a:t>
            </a:r>
            <a:r>
              <a:rPr lang="es-AR" sz="2000" strike="noStrike" dirty="0" smtClean="0">
                <a:solidFill>
                  <a:srgbClr val="000000"/>
                </a:solidFill>
                <a:latin typeface="Arial"/>
                <a:ea typeface="DejaVu Sans"/>
              </a:rPr>
              <a:t>Transformarán </a:t>
            </a:r>
            <a:r>
              <a:rPr lang="es-AR" sz="2000" strike="noStrike" dirty="0">
                <a:solidFill>
                  <a:srgbClr val="000000"/>
                </a:solidFill>
                <a:latin typeface="Arial"/>
                <a:ea typeface="DejaVu Sans"/>
              </a:rPr>
              <a:t>la vida, los negocios y la economía global para el año </a:t>
            </a:r>
            <a:r>
              <a:rPr lang="es-AR" sz="2000" strike="noStrike" dirty="0" smtClean="0">
                <a:solidFill>
                  <a:srgbClr val="000000"/>
                </a:solidFill>
                <a:latin typeface="Arial"/>
                <a:ea typeface="DejaVu Sans"/>
              </a:rPr>
              <a:t>2025</a:t>
            </a:r>
            <a:endParaRPr dirty="0"/>
          </a:p>
          <a:p>
            <a:endParaRPr dirty="0"/>
          </a:p>
          <a:p>
            <a:pPr marL="342900" indent="-342900">
              <a:buFont typeface="Wingdings" panose="05000000000000000000" pitchFamily="2" charset="2"/>
              <a:buChar char="ü"/>
            </a:pPr>
            <a:r>
              <a:rPr lang="es-AR" sz="2000" b="1" strike="noStrike" dirty="0">
                <a:solidFill>
                  <a:srgbClr val="000000"/>
                </a:solidFill>
                <a:latin typeface="Arial"/>
                <a:ea typeface="DejaVu Sans"/>
              </a:rPr>
              <a:t>Internet móvil.</a:t>
            </a:r>
            <a:endParaRPr b="1" dirty="0"/>
          </a:p>
          <a:p>
            <a:pPr marL="342900" indent="-342900">
              <a:buFont typeface="Wingdings" panose="05000000000000000000" pitchFamily="2" charset="2"/>
              <a:buChar char="ü"/>
            </a:pPr>
            <a:r>
              <a:rPr lang="es-AR" sz="2000" strike="noStrike" dirty="0">
                <a:solidFill>
                  <a:srgbClr val="000000"/>
                </a:solidFill>
                <a:latin typeface="Arial"/>
                <a:ea typeface="DejaVu Sans"/>
              </a:rPr>
              <a:t>Automatización del trabajo de conocimiento.</a:t>
            </a:r>
            <a:endParaRPr dirty="0"/>
          </a:p>
          <a:p>
            <a:pPr marL="342900" indent="-342900">
              <a:buFont typeface="Wingdings" panose="05000000000000000000" pitchFamily="2" charset="2"/>
              <a:buChar char="ü"/>
            </a:pPr>
            <a:r>
              <a:rPr lang="es-AR" sz="2000" b="1" strike="noStrike" dirty="0">
                <a:solidFill>
                  <a:srgbClr val="000000"/>
                </a:solidFill>
                <a:latin typeface="Arial"/>
                <a:ea typeface="DejaVu Sans"/>
              </a:rPr>
              <a:t>Internet de las cosas. </a:t>
            </a:r>
            <a:endParaRPr b="1" dirty="0"/>
          </a:p>
          <a:p>
            <a:pPr marL="342900" indent="-342900">
              <a:buFont typeface="Wingdings" panose="05000000000000000000" pitchFamily="2" charset="2"/>
              <a:buChar char="ü"/>
            </a:pPr>
            <a:r>
              <a:rPr lang="es-AR" sz="2000" b="1" strike="noStrike" dirty="0">
                <a:solidFill>
                  <a:srgbClr val="000000"/>
                </a:solidFill>
                <a:latin typeface="Arial"/>
                <a:ea typeface="DejaVu Sans"/>
              </a:rPr>
              <a:t>Tecnología de la nube. </a:t>
            </a:r>
            <a:endParaRPr b="1" dirty="0"/>
          </a:p>
          <a:p>
            <a:pPr marL="342900" indent="-342900">
              <a:buFont typeface="Wingdings" panose="05000000000000000000" pitchFamily="2" charset="2"/>
              <a:buChar char="ü"/>
            </a:pPr>
            <a:r>
              <a:rPr lang="es-AR" sz="2000" strike="noStrike" dirty="0">
                <a:solidFill>
                  <a:srgbClr val="000000"/>
                </a:solidFill>
                <a:latin typeface="Arial"/>
                <a:ea typeface="DejaVu Sans"/>
              </a:rPr>
              <a:t>Robótica avanzada. </a:t>
            </a:r>
            <a:endParaRPr dirty="0"/>
          </a:p>
          <a:p>
            <a:pPr marL="342900" indent="-342900">
              <a:buFont typeface="Wingdings" panose="05000000000000000000" pitchFamily="2" charset="2"/>
              <a:buChar char="ü"/>
            </a:pPr>
            <a:r>
              <a:rPr lang="es-AR" sz="2000" strike="noStrike" dirty="0">
                <a:solidFill>
                  <a:srgbClr val="000000"/>
                </a:solidFill>
                <a:latin typeface="Arial"/>
                <a:ea typeface="DejaVu Sans"/>
              </a:rPr>
              <a:t>Vehículos autónomos y cuasi-autónomos. </a:t>
            </a:r>
            <a:endParaRPr dirty="0"/>
          </a:p>
          <a:p>
            <a:pPr marL="342900" indent="-342900">
              <a:buFont typeface="Wingdings" panose="05000000000000000000" pitchFamily="2" charset="2"/>
              <a:buChar char="ü"/>
            </a:pPr>
            <a:r>
              <a:rPr lang="es-AR" sz="2000" strike="noStrike" dirty="0">
                <a:solidFill>
                  <a:srgbClr val="000000"/>
                </a:solidFill>
                <a:latin typeface="Arial"/>
                <a:ea typeface="DejaVu Sans"/>
              </a:rPr>
              <a:t>Genómica de siguiente generación.</a:t>
            </a:r>
            <a:endParaRPr dirty="0"/>
          </a:p>
          <a:p>
            <a:pPr marL="342900" indent="-342900">
              <a:buFont typeface="Wingdings" panose="05000000000000000000" pitchFamily="2" charset="2"/>
              <a:buChar char="ü"/>
            </a:pPr>
            <a:r>
              <a:rPr lang="es-AR" sz="2000" b="1" strike="noStrike" dirty="0">
                <a:solidFill>
                  <a:srgbClr val="000000"/>
                </a:solidFill>
                <a:latin typeface="Arial"/>
                <a:ea typeface="DejaVu Sans"/>
              </a:rPr>
              <a:t>Almacenamiento de energía. </a:t>
            </a:r>
            <a:endParaRPr lang="es-AR" sz="2000" b="1" strike="noStrike" dirty="0" smtClean="0">
              <a:solidFill>
                <a:srgbClr val="000000"/>
              </a:solidFill>
              <a:latin typeface="Arial"/>
              <a:ea typeface="DejaVu Sans"/>
            </a:endParaRPr>
          </a:p>
          <a:p>
            <a:pPr marL="342900" indent="-342900">
              <a:buFont typeface="Wingdings" panose="05000000000000000000" pitchFamily="2" charset="2"/>
              <a:buChar char="ü"/>
            </a:pPr>
            <a:r>
              <a:rPr lang="es-AR" sz="2000" b="1" strike="noStrike" dirty="0" smtClean="0">
                <a:solidFill>
                  <a:srgbClr val="000000"/>
                </a:solidFill>
                <a:latin typeface="Arial"/>
                <a:ea typeface="DejaVu Sans"/>
              </a:rPr>
              <a:t>Impresión </a:t>
            </a:r>
            <a:r>
              <a:rPr lang="es-AR" sz="2000" b="1" strike="noStrike" dirty="0">
                <a:solidFill>
                  <a:srgbClr val="000000"/>
                </a:solidFill>
                <a:latin typeface="Arial"/>
                <a:ea typeface="DejaVu Sans"/>
              </a:rPr>
              <a:t>3D. </a:t>
            </a:r>
            <a:endParaRPr b="1" dirty="0"/>
          </a:p>
          <a:p>
            <a:pPr marL="342900" indent="-342900">
              <a:buFont typeface="Wingdings" panose="05000000000000000000" pitchFamily="2" charset="2"/>
              <a:buChar char="ü"/>
            </a:pPr>
            <a:r>
              <a:rPr lang="es-AR" sz="2000" b="1" strike="noStrike" dirty="0">
                <a:solidFill>
                  <a:srgbClr val="000000"/>
                </a:solidFill>
                <a:latin typeface="Arial"/>
                <a:ea typeface="DejaVu Sans"/>
              </a:rPr>
              <a:t>Materiales avanzados. </a:t>
            </a:r>
            <a:endParaRPr b="1" dirty="0"/>
          </a:p>
          <a:p>
            <a:pPr marL="342900" indent="-342900">
              <a:buFont typeface="Wingdings" panose="05000000000000000000" pitchFamily="2" charset="2"/>
              <a:buChar char="ü"/>
            </a:pPr>
            <a:r>
              <a:rPr lang="es-AR" sz="2000" strike="noStrike" dirty="0">
                <a:solidFill>
                  <a:srgbClr val="000000"/>
                </a:solidFill>
                <a:latin typeface="Arial"/>
                <a:ea typeface="DejaVu Sans"/>
              </a:rPr>
              <a:t>Exploración y recuperación avanzada de petróleo y gas.</a:t>
            </a:r>
            <a:endParaRPr dirty="0"/>
          </a:p>
          <a:p>
            <a:pPr marL="342900" indent="-342900">
              <a:buFont typeface="Wingdings" panose="05000000000000000000" pitchFamily="2" charset="2"/>
              <a:buChar char="ü"/>
            </a:pPr>
            <a:r>
              <a:rPr lang="es-AR" sz="2000" strike="noStrike" dirty="0">
                <a:solidFill>
                  <a:srgbClr val="000000"/>
                </a:solidFill>
                <a:latin typeface="Arial"/>
                <a:ea typeface="DejaVu Sans"/>
              </a:rPr>
              <a:t>Energías renovables</a:t>
            </a:r>
            <a:endParaRPr dirty="0"/>
          </a:p>
        </p:txBody>
      </p:sp>
      <p:sp>
        <p:nvSpPr>
          <p:cNvPr id="133" name="CustomShape 2"/>
          <p:cNvSpPr/>
          <p:nvPr/>
        </p:nvSpPr>
        <p:spPr>
          <a:xfrm>
            <a:off x="407520" y="1404720"/>
            <a:ext cx="9066600" cy="326448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pPr>
            <a:endParaRPr/>
          </a:p>
          <a:p>
            <a:pPr>
              <a:lnSpc>
                <a:spcPct val="100000"/>
              </a:lnSpc>
            </a:pPr>
            <a:endParaRPr/>
          </a:p>
        </p:txBody>
      </p:sp>
      <p:sp>
        <p:nvSpPr>
          <p:cNvPr id="134" name="CustomShape 3"/>
          <p:cNvSpPr/>
          <p:nvPr/>
        </p:nvSpPr>
        <p:spPr>
          <a:xfrm>
            <a:off x="83520" y="461160"/>
            <a:ext cx="9995040" cy="11196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135" name="CustomShape 4"/>
          <p:cNvSpPr/>
          <p:nvPr/>
        </p:nvSpPr>
        <p:spPr>
          <a:xfrm>
            <a:off x="-144000" y="678600"/>
            <a:ext cx="8359952" cy="9043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r">
              <a:lnSpc>
                <a:spcPct val="100000"/>
              </a:lnSpc>
            </a:pPr>
            <a:r>
              <a:rPr lang="es-AR" sz="2800" b="1" strike="noStrike" dirty="0">
                <a:solidFill>
                  <a:srgbClr val="FFFFFF"/>
                </a:solidFill>
                <a:latin typeface="Univers LT Std 45 Light"/>
                <a:ea typeface="DejaVu Sans"/>
              </a:rPr>
              <a:t>11. ECONOMIA NARANJA (cont.)</a:t>
            </a:r>
            <a:endParaRPr dirty="0"/>
          </a:p>
          <a:p>
            <a:pPr algn="r">
              <a:lnSpc>
                <a:spcPct val="100000"/>
              </a:lnSpc>
            </a:pPr>
            <a:endParaRPr dirty="0"/>
          </a:p>
        </p:txBody>
      </p:sp>
      <p:pic>
        <p:nvPicPr>
          <p:cNvPr id="136" name="Picture 2"/>
          <p:cNvPicPr/>
          <p:nvPr/>
        </p:nvPicPr>
        <p:blipFill>
          <a:blip r:embed="rId3"/>
          <a:stretch/>
        </p:blipFill>
        <p:spPr>
          <a:xfrm>
            <a:off x="455760" y="678600"/>
            <a:ext cx="695160" cy="695160"/>
          </a:xfrm>
          <a:prstGeom prst="rect">
            <a:avLst/>
          </a:prstGeom>
          <a:ln>
            <a:noFill/>
          </a:ln>
        </p:spPr>
      </p:pic>
      <p:sp>
        <p:nvSpPr>
          <p:cNvPr id="137" name="CustomShape 5"/>
          <p:cNvSpPr/>
          <p:nvPr/>
        </p:nvSpPr>
        <p:spPr>
          <a:xfrm>
            <a:off x="331200" y="1655280"/>
            <a:ext cx="9356760" cy="326448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CustomShape 1"/>
          <p:cNvSpPr/>
          <p:nvPr/>
        </p:nvSpPr>
        <p:spPr>
          <a:xfrm>
            <a:off x="289080" y="1584000"/>
            <a:ext cx="9428760" cy="575892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lstStyle/>
          <a:p>
            <a:endParaRPr dirty="0"/>
          </a:p>
          <a:p>
            <a:r>
              <a:rPr lang="es-AR" sz="2200" b="1" strike="noStrike" dirty="0">
                <a:solidFill>
                  <a:srgbClr val="000000"/>
                </a:solidFill>
                <a:latin typeface="Arial"/>
                <a:ea typeface="DejaVu Sans"/>
              </a:rPr>
              <a:t>Involucra los siguientes agentes:</a:t>
            </a:r>
            <a:endParaRPr dirty="0"/>
          </a:p>
          <a:p>
            <a:endParaRPr dirty="0"/>
          </a:p>
          <a:p>
            <a:pPr marL="342900" indent="-342900">
              <a:buFont typeface="Wingdings" panose="05000000000000000000" pitchFamily="2" charset="2"/>
              <a:buChar char="ü"/>
            </a:pPr>
            <a:r>
              <a:rPr lang="es-AR" sz="2200" strike="noStrike" dirty="0">
                <a:solidFill>
                  <a:srgbClr val="000000"/>
                </a:solidFill>
                <a:latin typeface="Arial"/>
                <a:ea typeface="DejaVu Sans"/>
              </a:rPr>
              <a:t>Artistas conceptuales, músicos, escritores, actores, etc.</a:t>
            </a:r>
            <a:endParaRPr dirty="0"/>
          </a:p>
          <a:p>
            <a:pPr marL="285750" indent="-285750">
              <a:buFont typeface="Wingdings" panose="05000000000000000000" pitchFamily="2" charset="2"/>
              <a:buChar char="ü"/>
            </a:pPr>
            <a:endParaRPr dirty="0"/>
          </a:p>
          <a:p>
            <a:pPr marL="342900" indent="-342900">
              <a:buFont typeface="Wingdings" panose="05000000000000000000" pitchFamily="2" charset="2"/>
              <a:buChar char="ü"/>
            </a:pPr>
            <a:r>
              <a:rPr lang="es-AR" sz="2200" strike="noStrike" dirty="0">
                <a:solidFill>
                  <a:srgbClr val="000000"/>
                </a:solidFill>
                <a:latin typeface="Arial"/>
                <a:ea typeface="DejaVu Sans"/>
              </a:rPr>
              <a:t>Consumidores, </a:t>
            </a:r>
            <a:r>
              <a:rPr lang="es-AR" sz="2200" strike="noStrike" dirty="0" err="1">
                <a:solidFill>
                  <a:srgbClr val="000000"/>
                </a:solidFill>
                <a:latin typeface="Arial"/>
                <a:ea typeface="DejaVu Sans"/>
              </a:rPr>
              <a:t>prosumidores</a:t>
            </a:r>
            <a:r>
              <a:rPr lang="es-AR" sz="2200" strike="noStrike" dirty="0">
                <a:solidFill>
                  <a:srgbClr val="000000"/>
                </a:solidFill>
                <a:latin typeface="Arial"/>
                <a:ea typeface="DejaVu Sans"/>
              </a:rPr>
              <a:t>, fans, etc.</a:t>
            </a:r>
            <a:endParaRPr dirty="0"/>
          </a:p>
          <a:p>
            <a:pPr marL="285750" indent="-285750">
              <a:buFont typeface="Wingdings" panose="05000000000000000000" pitchFamily="2" charset="2"/>
              <a:buChar char="ü"/>
            </a:pPr>
            <a:endParaRPr dirty="0"/>
          </a:p>
          <a:p>
            <a:pPr marL="342900" indent="-342900">
              <a:buFont typeface="Wingdings" panose="05000000000000000000" pitchFamily="2" charset="2"/>
              <a:buChar char="ü"/>
            </a:pPr>
            <a:r>
              <a:rPr lang="es-AR" sz="2200" strike="noStrike" dirty="0">
                <a:solidFill>
                  <a:srgbClr val="000000"/>
                </a:solidFill>
                <a:latin typeface="Arial"/>
                <a:ea typeface="DejaVu Sans"/>
              </a:rPr>
              <a:t>Emprendedores, inversionistas, galeristas, etc.</a:t>
            </a:r>
            <a:endParaRPr dirty="0"/>
          </a:p>
          <a:p>
            <a:pPr marL="285750" indent="-285750">
              <a:buFont typeface="Wingdings" panose="05000000000000000000" pitchFamily="2" charset="2"/>
              <a:buChar char="ü"/>
            </a:pPr>
            <a:endParaRPr dirty="0"/>
          </a:p>
          <a:p>
            <a:pPr marL="342900" indent="-342900">
              <a:buFont typeface="Wingdings" panose="05000000000000000000" pitchFamily="2" charset="2"/>
              <a:buChar char="ü"/>
            </a:pPr>
            <a:r>
              <a:rPr lang="es-AR" sz="2200" strike="noStrike" dirty="0">
                <a:solidFill>
                  <a:srgbClr val="000000"/>
                </a:solidFill>
                <a:latin typeface="Arial"/>
                <a:ea typeface="DejaVu Sans"/>
              </a:rPr>
              <a:t>Gestores, críticos, curadores, etc.</a:t>
            </a:r>
            <a:endParaRPr dirty="0"/>
          </a:p>
          <a:p>
            <a:pPr marL="285750" indent="-285750">
              <a:buFont typeface="Wingdings" panose="05000000000000000000" pitchFamily="2" charset="2"/>
              <a:buChar char="ü"/>
            </a:pPr>
            <a:endParaRPr dirty="0"/>
          </a:p>
          <a:p>
            <a:pPr marL="342900" indent="-342900">
              <a:buFont typeface="Wingdings" panose="05000000000000000000" pitchFamily="2" charset="2"/>
              <a:buChar char="ü"/>
            </a:pPr>
            <a:r>
              <a:rPr lang="es-AR" sz="2200" strike="noStrike" dirty="0">
                <a:solidFill>
                  <a:srgbClr val="000000"/>
                </a:solidFill>
                <a:latin typeface="Arial"/>
                <a:ea typeface="DejaVu Sans"/>
              </a:rPr>
              <a:t>Empresas, ministerios, agencias, fundaciones, etc</a:t>
            </a:r>
            <a:r>
              <a:rPr lang="es-AR" strike="noStrike" dirty="0">
                <a:solidFill>
                  <a:srgbClr val="000000"/>
                </a:solidFill>
                <a:latin typeface="Arial"/>
                <a:ea typeface="DejaVu Sans"/>
              </a:rPr>
              <a:t>.</a:t>
            </a:r>
            <a:endParaRPr dirty="0"/>
          </a:p>
        </p:txBody>
      </p:sp>
      <p:sp>
        <p:nvSpPr>
          <p:cNvPr id="139" name="CustomShape 2"/>
          <p:cNvSpPr/>
          <p:nvPr/>
        </p:nvSpPr>
        <p:spPr>
          <a:xfrm>
            <a:off x="407520" y="1404720"/>
            <a:ext cx="9066600" cy="326448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pPr>
            <a:endParaRPr/>
          </a:p>
          <a:p>
            <a:pPr>
              <a:lnSpc>
                <a:spcPct val="100000"/>
              </a:lnSpc>
            </a:pPr>
            <a:endParaRPr/>
          </a:p>
        </p:txBody>
      </p:sp>
      <p:sp>
        <p:nvSpPr>
          <p:cNvPr id="140" name="CustomShape 3"/>
          <p:cNvSpPr/>
          <p:nvPr/>
        </p:nvSpPr>
        <p:spPr>
          <a:xfrm>
            <a:off x="83520" y="461160"/>
            <a:ext cx="9995040" cy="11196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141" name="CustomShape 4"/>
          <p:cNvSpPr/>
          <p:nvPr/>
        </p:nvSpPr>
        <p:spPr>
          <a:xfrm>
            <a:off x="-144000" y="678600"/>
            <a:ext cx="8305361" cy="9043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r">
              <a:lnSpc>
                <a:spcPct val="100000"/>
              </a:lnSpc>
            </a:pPr>
            <a:r>
              <a:rPr lang="es-AR" sz="2800" b="1" strike="noStrike" dirty="0">
                <a:solidFill>
                  <a:srgbClr val="FFFFFF"/>
                </a:solidFill>
                <a:latin typeface="Univers LT Std 45 Light"/>
                <a:ea typeface="DejaVu Sans"/>
              </a:rPr>
              <a:t>12. ECONOMIA NARANJA (cont.)</a:t>
            </a:r>
            <a:endParaRPr dirty="0"/>
          </a:p>
          <a:p>
            <a:pPr algn="r">
              <a:lnSpc>
                <a:spcPct val="100000"/>
              </a:lnSpc>
            </a:pPr>
            <a:endParaRPr dirty="0"/>
          </a:p>
        </p:txBody>
      </p:sp>
      <p:pic>
        <p:nvPicPr>
          <p:cNvPr id="142" name="Picture 2"/>
          <p:cNvPicPr/>
          <p:nvPr/>
        </p:nvPicPr>
        <p:blipFill>
          <a:blip r:embed="rId3"/>
          <a:stretch/>
        </p:blipFill>
        <p:spPr>
          <a:xfrm>
            <a:off x="455760" y="678600"/>
            <a:ext cx="695160" cy="695160"/>
          </a:xfrm>
          <a:prstGeom prst="rect">
            <a:avLst/>
          </a:prstGeom>
          <a:ln>
            <a:noFill/>
          </a:ln>
        </p:spPr>
      </p:pic>
      <p:sp>
        <p:nvSpPr>
          <p:cNvPr id="143" name="CustomShape 5"/>
          <p:cNvSpPr/>
          <p:nvPr/>
        </p:nvSpPr>
        <p:spPr>
          <a:xfrm>
            <a:off x="331200" y="1655280"/>
            <a:ext cx="9356760" cy="326448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4" name="CustomShape 1"/>
          <p:cNvSpPr/>
          <p:nvPr/>
        </p:nvSpPr>
        <p:spPr>
          <a:xfrm>
            <a:off x="237960" y="1655280"/>
            <a:ext cx="9428760" cy="575892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lstStyle/>
          <a:p>
            <a:endParaRPr dirty="0"/>
          </a:p>
          <a:p>
            <a:endParaRPr dirty="0"/>
          </a:p>
          <a:p>
            <a:r>
              <a:rPr lang="es-AR" sz="2200" strike="noStrike" dirty="0">
                <a:solidFill>
                  <a:srgbClr val="000000"/>
                </a:solidFill>
                <a:latin typeface="Arial"/>
                <a:ea typeface="DejaVu Sans"/>
              </a:rPr>
              <a:t>Las personas acceden a los contenidos consumiendo bienes y servicios, a través de “ventanas”.</a:t>
            </a:r>
            <a:endParaRPr dirty="0"/>
          </a:p>
          <a:p>
            <a:endParaRPr dirty="0"/>
          </a:p>
          <a:p>
            <a:r>
              <a:rPr lang="es-AR" sz="2200" b="1" strike="noStrike" dirty="0">
                <a:solidFill>
                  <a:srgbClr val="000000"/>
                </a:solidFill>
                <a:latin typeface="Arial"/>
                <a:ea typeface="DejaVu Sans"/>
              </a:rPr>
              <a:t>Ventanas:</a:t>
            </a:r>
            <a:r>
              <a:rPr lang="es-AR" sz="2200" strike="noStrike" dirty="0">
                <a:solidFill>
                  <a:srgbClr val="000000"/>
                </a:solidFill>
                <a:latin typeface="Arial"/>
                <a:ea typeface="DejaVu Sans"/>
              </a:rPr>
              <a:t> </a:t>
            </a:r>
            <a:endParaRPr lang="es-AR" sz="2200" strike="noStrike" dirty="0" smtClean="0">
              <a:solidFill>
                <a:srgbClr val="000000"/>
              </a:solidFill>
              <a:latin typeface="Arial"/>
              <a:ea typeface="DejaVu Sans"/>
            </a:endParaRPr>
          </a:p>
          <a:p>
            <a:pPr marL="342900" indent="-342900">
              <a:buFont typeface="Wingdings" panose="05000000000000000000" pitchFamily="2" charset="2"/>
              <a:buChar char="ü"/>
            </a:pPr>
            <a:r>
              <a:rPr lang="es-AR" sz="2200" strike="noStrike" dirty="0" smtClean="0">
                <a:solidFill>
                  <a:srgbClr val="000000"/>
                </a:solidFill>
                <a:latin typeface="Arial"/>
                <a:ea typeface="DejaVu Sans"/>
              </a:rPr>
              <a:t>televisión</a:t>
            </a:r>
            <a:r>
              <a:rPr lang="es-AR" sz="2200" strike="noStrike" dirty="0">
                <a:solidFill>
                  <a:srgbClr val="000000"/>
                </a:solidFill>
                <a:latin typeface="Arial"/>
                <a:ea typeface="DejaVu Sans"/>
              </a:rPr>
              <a:t>, </a:t>
            </a:r>
            <a:endParaRPr lang="es-AR" sz="2200" strike="noStrike" dirty="0" smtClean="0">
              <a:solidFill>
                <a:srgbClr val="000000"/>
              </a:solidFill>
              <a:latin typeface="Arial"/>
              <a:ea typeface="DejaVu Sans"/>
            </a:endParaRPr>
          </a:p>
          <a:p>
            <a:pPr marL="342900" indent="-342900">
              <a:buFont typeface="Wingdings" panose="05000000000000000000" pitchFamily="2" charset="2"/>
              <a:buChar char="ü"/>
            </a:pPr>
            <a:r>
              <a:rPr lang="es-AR" sz="2200" strike="noStrike" dirty="0" smtClean="0">
                <a:solidFill>
                  <a:srgbClr val="000000"/>
                </a:solidFill>
                <a:latin typeface="Arial"/>
                <a:ea typeface="DejaVu Sans"/>
              </a:rPr>
              <a:t>radio</a:t>
            </a:r>
            <a:r>
              <a:rPr lang="es-AR" sz="2200" strike="noStrike" dirty="0">
                <a:solidFill>
                  <a:srgbClr val="000000"/>
                </a:solidFill>
                <a:latin typeface="Arial"/>
                <a:ea typeface="DejaVu Sans"/>
              </a:rPr>
              <a:t>, </a:t>
            </a:r>
            <a:endParaRPr lang="es-AR" sz="2200" strike="noStrike" dirty="0" smtClean="0">
              <a:solidFill>
                <a:srgbClr val="000000"/>
              </a:solidFill>
              <a:latin typeface="Arial"/>
              <a:ea typeface="DejaVu Sans"/>
            </a:endParaRPr>
          </a:p>
          <a:p>
            <a:pPr marL="342900" indent="-342900">
              <a:buFont typeface="Wingdings" panose="05000000000000000000" pitchFamily="2" charset="2"/>
              <a:buChar char="ü"/>
            </a:pPr>
            <a:r>
              <a:rPr lang="es-AR" sz="2200" strike="noStrike" dirty="0" smtClean="0">
                <a:solidFill>
                  <a:srgbClr val="000000"/>
                </a:solidFill>
                <a:latin typeface="Arial"/>
                <a:ea typeface="DejaVu Sans"/>
              </a:rPr>
              <a:t>diarios</a:t>
            </a:r>
            <a:r>
              <a:rPr lang="es-AR" sz="2200" strike="noStrike" dirty="0">
                <a:solidFill>
                  <a:srgbClr val="000000"/>
                </a:solidFill>
                <a:latin typeface="Arial"/>
                <a:ea typeface="DejaVu Sans"/>
              </a:rPr>
              <a:t>, </a:t>
            </a:r>
            <a:endParaRPr lang="es-AR" sz="2200" strike="noStrike" dirty="0" smtClean="0">
              <a:solidFill>
                <a:srgbClr val="000000"/>
              </a:solidFill>
              <a:latin typeface="Arial"/>
              <a:ea typeface="DejaVu Sans"/>
            </a:endParaRPr>
          </a:p>
          <a:p>
            <a:pPr marL="342900" indent="-342900">
              <a:buFont typeface="Wingdings" panose="05000000000000000000" pitchFamily="2" charset="2"/>
              <a:buChar char="ü"/>
            </a:pPr>
            <a:r>
              <a:rPr lang="es-AR" sz="2200" strike="noStrike" dirty="0" smtClean="0">
                <a:solidFill>
                  <a:srgbClr val="000000"/>
                </a:solidFill>
                <a:latin typeface="Arial"/>
                <a:ea typeface="DejaVu Sans"/>
              </a:rPr>
              <a:t>revistas</a:t>
            </a:r>
            <a:r>
              <a:rPr lang="es-AR" sz="2200" strike="noStrike" dirty="0">
                <a:solidFill>
                  <a:srgbClr val="000000"/>
                </a:solidFill>
                <a:latin typeface="Arial"/>
                <a:ea typeface="DejaVu Sans"/>
              </a:rPr>
              <a:t>, </a:t>
            </a:r>
            <a:endParaRPr lang="es-AR" sz="2200" strike="noStrike" dirty="0" smtClean="0">
              <a:solidFill>
                <a:srgbClr val="000000"/>
              </a:solidFill>
              <a:latin typeface="Arial"/>
              <a:ea typeface="DejaVu Sans"/>
            </a:endParaRPr>
          </a:p>
          <a:p>
            <a:pPr marL="342900" indent="-342900">
              <a:buFont typeface="Wingdings" panose="05000000000000000000" pitchFamily="2" charset="2"/>
              <a:buChar char="ü"/>
            </a:pPr>
            <a:r>
              <a:rPr lang="es-AR" sz="2200" strike="noStrike" dirty="0" smtClean="0">
                <a:solidFill>
                  <a:srgbClr val="000000"/>
                </a:solidFill>
                <a:latin typeface="Arial"/>
                <a:ea typeface="DejaVu Sans"/>
              </a:rPr>
              <a:t>transporte </a:t>
            </a:r>
            <a:r>
              <a:rPr lang="es-AR" sz="2200" strike="noStrike" dirty="0">
                <a:solidFill>
                  <a:srgbClr val="000000"/>
                </a:solidFill>
                <a:latin typeface="Arial"/>
                <a:ea typeface="DejaVu Sans"/>
              </a:rPr>
              <a:t>público, </a:t>
            </a:r>
            <a:endParaRPr lang="es-AR" sz="2200" strike="noStrike" dirty="0" smtClean="0">
              <a:solidFill>
                <a:srgbClr val="000000"/>
              </a:solidFill>
              <a:latin typeface="Arial"/>
              <a:ea typeface="DejaVu Sans"/>
            </a:endParaRPr>
          </a:p>
          <a:p>
            <a:pPr marL="342900" indent="-342900">
              <a:buFont typeface="Wingdings" panose="05000000000000000000" pitchFamily="2" charset="2"/>
              <a:buChar char="ü"/>
            </a:pPr>
            <a:r>
              <a:rPr lang="es-AR" sz="2200" strike="noStrike" dirty="0" err="1" smtClean="0">
                <a:solidFill>
                  <a:srgbClr val="000000"/>
                </a:solidFill>
                <a:latin typeface="Arial"/>
                <a:ea typeface="DejaVu Sans"/>
              </a:rPr>
              <a:t>Youtube</a:t>
            </a:r>
            <a:r>
              <a:rPr lang="es-AR" sz="2200" strike="noStrike" dirty="0">
                <a:solidFill>
                  <a:srgbClr val="000000"/>
                </a:solidFill>
                <a:latin typeface="Arial"/>
                <a:ea typeface="DejaVu Sans"/>
              </a:rPr>
              <a:t>, </a:t>
            </a:r>
            <a:endParaRPr lang="es-AR" sz="2200" strike="noStrike" dirty="0" smtClean="0">
              <a:solidFill>
                <a:srgbClr val="000000"/>
              </a:solidFill>
              <a:latin typeface="Arial"/>
              <a:ea typeface="DejaVu Sans"/>
            </a:endParaRPr>
          </a:p>
          <a:p>
            <a:pPr marL="342900" indent="-342900">
              <a:buFont typeface="Wingdings" panose="05000000000000000000" pitchFamily="2" charset="2"/>
              <a:buChar char="ü"/>
            </a:pPr>
            <a:r>
              <a:rPr lang="es-AR" sz="2200" strike="noStrike" dirty="0" err="1" smtClean="0">
                <a:solidFill>
                  <a:srgbClr val="000000"/>
                </a:solidFill>
                <a:latin typeface="Arial"/>
                <a:ea typeface="DejaVu Sans"/>
              </a:rPr>
              <a:t>Netflix</a:t>
            </a:r>
            <a:r>
              <a:rPr lang="es-AR" sz="2200" strike="noStrike" dirty="0">
                <a:solidFill>
                  <a:srgbClr val="000000"/>
                </a:solidFill>
                <a:latin typeface="Arial"/>
                <a:ea typeface="DejaVu Sans"/>
              </a:rPr>
              <a:t>, </a:t>
            </a:r>
            <a:endParaRPr lang="es-AR" sz="2200" strike="noStrike" dirty="0" smtClean="0">
              <a:solidFill>
                <a:srgbClr val="000000"/>
              </a:solidFill>
              <a:latin typeface="Arial"/>
              <a:ea typeface="DejaVu Sans"/>
            </a:endParaRPr>
          </a:p>
          <a:p>
            <a:pPr marL="342900" indent="-342900">
              <a:buFont typeface="Wingdings" panose="05000000000000000000" pitchFamily="2" charset="2"/>
              <a:buChar char="ü"/>
            </a:pPr>
            <a:r>
              <a:rPr lang="es-AR" sz="2200" strike="noStrike" dirty="0" smtClean="0">
                <a:solidFill>
                  <a:srgbClr val="000000"/>
                </a:solidFill>
                <a:latin typeface="Arial"/>
                <a:ea typeface="DejaVu Sans"/>
              </a:rPr>
              <a:t>festivales</a:t>
            </a:r>
            <a:r>
              <a:rPr lang="es-AR" sz="2200" strike="noStrike" dirty="0">
                <a:solidFill>
                  <a:srgbClr val="000000"/>
                </a:solidFill>
                <a:latin typeface="Arial"/>
                <a:ea typeface="DejaVu Sans"/>
              </a:rPr>
              <a:t>, </a:t>
            </a:r>
            <a:endParaRPr lang="es-AR" sz="2200" strike="noStrike" dirty="0" smtClean="0">
              <a:solidFill>
                <a:srgbClr val="000000"/>
              </a:solidFill>
              <a:latin typeface="Arial"/>
              <a:ea typeface="DejaVu Sans"/>
            </a:endParaRPr>
          </a:p>
          <a:p>
            <a:pPr marL="342900" indent="-342900">
              <a:buFont typeface="Wingdings" panose="05000000000000000000" pitchFamily="2" charset="2"/>
              <a:buChar char="ü"/>
            </a:pPr>
            <a:r>
              <a:rPr lang="es-AR" sz="2200" strike="noStrike" dirty="0" smtClean="0">
                <a:solidFill>
                  <a:srgbClr val="000000"/>
                </a:solidFill>
                <a:latin typeface="Arial"/>
                <a:ea typeface="DejaVu Sans"/>
              </a:rPr>
              <a:t>bares</a:t>
            </a:r>
            <a:r>
              <a:rPr lang="es-AR" sz="2200" strike="noStrike" dirty="0">
                <a:solidFill>
                  <a:srgbClr val="000000"/>
                </a:solidFill>
                <a:latin typeface="Arial"/>
                <a:ea typeface="DejaVu Sans"/>
              </a:rPr>
              <a:t>, </a:t>
            </a:r>
            <a:endParaRPr lang="es-AR" sz="2200" strike="noStrike" dirty="0" smtClean="0">
              <a:solidFill>
                <a:srgbClr val="000000"/>
              </a:solidFill>
              <a:latin typeface="Arial"/>
              <a:ea typeface="DejaVu Sans"/>
            </a:endParaRPr>
          </a:p>
          <a:p>
            <a:pPr marL="342900" indent="-342900">
              <a:buFont typeface="Wingdings" panose="05000000000000000000" pitchFamily="2" charset="2"/>
              <a:buChar char="ü"/>
            </a:pPr>
            <a:r>
              <a:rPr lang="es-AR" sz="2200" strike="noStrike" dirty="0" smtClean="0">
                <a:solidFill>
                  <a:srgbClr val="000000"/>
                </a:solidFill>
                <a:latin typeface="Arial"/>
                <a:ea typeface="DejaVu Sans"/>
              </a:rPr>
              <a:t>redes </a:t>
            </a:r>
            <a:r>
              <a:rPr lang="es-AR" sz="2200" strike="noStrike" dirty="0">
                <a:solidFill>
                  <a:srgbClr val="000000"/>
                </a:solidFill>
                <a:latin typeface="Arial"/>
                <a:ea typeface="DejaVu Sans"/>
              </a:rPr>
              <a:t>sociales, </a:t>
            </a:r>
            <a:endParaRPr lang="es-AR" sz="2200" strike="noStrike" dirty="0" smtClean="0">
              <a:solidFill>
                <a:srgbClr val="000000"/>
              </a:solidFill>
              <a:latin typeface="Arial"/>
              <a:ea typeface="DejaVu Sans"/>
            </a:endParaRPr>
          </a:p>
          <a:p>
            <a:pPr marL="342900" indent="-342900">
              <a:buFont typeface="Wingdings" panose="05000000000000000000" pitchFamily="2" charset="2"/>
              <a:buChar char="ü"/>
            </a:pPr>
            <a:r>
              <a:rPr lang="es-AR" sz="2200" strike="noStrike" dirty="0" smtClean="0">
                <a:solidFill>
                  <a:srgbClr val="000000"/>
                </a:solidFill>
                <a:latin typeface="Arial"/>
                <a:ea typeface="DejaVu Sans"/>
              </a:rPr>
              <a:t>etc</a:t>
            </a:r>
            <a:r>
              <a:rPr lang="es-AR" sz="2200" strike="noStrike" dirty="0">
                <a:solidFill>
                  <a:srgbClr val="000000"/>
                </a:solidFill>
                <a:latin typeface="Arial"/>
                <a:ea typeface="DejaVu Sans"/>
              </a:rPr>
              <a:t>.</a:t>
            </a:r>
            <a:endParaRPr dirty="0"/>
          </a:p>
        </p:txBody>
      </p:sp>
      <p:sp>
        <p:nvSpPr>
          <p:cNvPr id="145" name="CustomShape 2"/>
          <p:cNvSpPr/>
          <p:nvPr/>
        </p:nvSpPr>
        <p:spPr>
          <a:xfrm>
            <a:off x="407520" y="1404720"/>
            <a:ext cx="9066600" cy="326448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pPr>
            <a:endParaRPr/>
          </a:p>
          <a:p>
            <a:pPr>
              <a:lnSpc>
                <a:spcPct val="100000"/>
              </a:lnSpc>
            </a:pPr>
            <a:endParaRPr/>
          </a:p>
        </p:txBody>
      </p:sp>
      <p:sp>
        <p:nvSpPr>
          <p:cNvPr id="146" name="CustomShape 3"/>
          <p:cNvSpPr/>
          <p:nvPr/>
        </p:nvSpPr>
        <p:spPr>
          <a:xfrm>
            <a:off x="83520" y="461160"/>
            <a:ext cx="9995040" cy="11196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147" name="CustomShape 4"/>
          <p:cNvSpPr/>
          <p:nvPr/>
        </p:nvSpPr>
        <p:spPr>
          <a:xfrm>
            <a:off x="-144000" y="678600"/>
            <a:ext cx="8305361" cy="9043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r">
              <a:lnSpc>
                <a:spcPct val="100000"/>
              </a:lnSpc>
            </a:pPr>
            <a:r>
              <a:rPr lang="es-AR" sz="2800" b="1" strike="noStrike" dirty="0">
                <a:solidFill>
                  <a:srgbClr val="FFFFFF"/>
                </a:solidFill>
                <a:latin typeface="Univers LT Std 45 Light"/>
                <a:ea typeface="DejaVu Sans"/>
              </a:rPr>
              <a:t>13. ECONOMIA NARANJA (cont.)</a:t>
            </a:r>
            <a:endParaRPr dirty="0"/>
          </a:p>
          <a:p>
            <a:pPr algn="r">
              <a:lnSpc>
                <a:spcPct val="100000"/>
              </a:lnSpc>
            </a:pPr>
            <a:endParaRPr dirty="0"/>
          </a:p>
        </p:txBody>
      </p:sp>
      <p:pic>
        <p:nvPicPr>
          <p:cNvPr id="148" name="Picture 2"/>
          <p:cNvPicPr/>
          <p:nvPr/>
        </p:nvPicPr>
        <p:blipFill>
          <a:blip r:embed="rId3"/>
          <a:stretch/>
        </p:blipFill>
        <p:spPr>
          <a:xfrm>
            <a:off x="455760" y="678600"/>
            <a:ext cx="695160" cy="695160"/>
          </a:xfrm>
          <a:prstGeom prst="rect">
            <a:avLst/>
          </a:prstGeom>
          <a:ln>
            <a:noFill/>
          </a:ln>
        </p:spPr>
      </p:pic>
      <p:sp>
        <p:nvSpPr>
          <p:cNvPr id="149" name="CustomShape 5"/>
          <p:cNvSpPr/>
          <p:nvPr/>
        </p:nvSpPr>
        <p:spPr>
          <a:xfrm>
            <a:off x="331200" y="1655280"/>
            <a:ext cx="9356760" cy="3264480"/>
          </a:xfrm>
          <a:prstGeom prst="rect">
            <a:avLst/>
          </a:prstGeom>
          <a:noFill/>
          <a:ln>
            <a:noFill/>
          </a:ln>
        </p:spPr>
        <p:style>
          <a:lnRef idx="0">
            <a:scrgbClr r="0" g="0" b="0"/>
          </a:lnRef>
          <a:fillRef idx="0">
            <a:scrgbClr r="0" g="0" b="0"/>
          </a:fillRef>
          <a:effectRef idx="0">
            <a:scrgbClr r="0" g="0" b="0"/>
          </a:effectRef>
          <a:fontRef idx="minor"/>
        </p:style>
      </p:sp>
      <p:pic>
        <p:nvPicPr>
          <p:cNvPr id="9" name="Imagen 8"/>
          <p:cNvPicPr/>
          <p:nvPr/>
        </p:nvPicPr>
        <p:blipFill>
          <a:blip r:embed="rId4"/>
          <a:srcRect l="3527" t="3613" r="6655" b="33513"/>
          <a:stretch/>
        </p:blipFill>
        <p:spPr>
          <a:xfrm>
            <a:off x="3930554" y="2743200"/>
            <a:ext cx="4744725" cy="4462818"/>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CustomShape 1"/>
          <p:cNvSpPr/>
          <p:nvPr/>
        </p:nvSpPr>
        <p:spPr>
          <a:xfrm>
            <a:off x="407520" y="1404720"/>
            <a:ext cx="9066600" cy="326448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pPr>
            <a:endParaRPr/>
          </a:p>
          <a:p>
            <a:pPr>
              <a:lnSpc>
                <a:spcPct val="100000"/>
              </a:lnSpc>
            </a:pPr>
            <a:endParaRPr/>
          </a:p>
        </p:txBody>
      </p:sp>
      <p:sp>
        <p:nvSpPr>
          <p:cNvPr id="157" name="CustomShape 2"/>
          <p:cNvSpPr/>
          <p:nvPr/>
        </p:nvSpPr>
        <p:spPr>
          <a:xfrm>
            <a:off x="83520" y="137160"/>
            <a:ext cx="9995040" cy="11196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158" name="CustomShape 3"/>
          <p:cNvSpPr/>
          <p:nvPr/>
        </p:nvSpPr>
        <p:spPr>
          <a:xfrm>
            <a:off x="-144000" y="354600"/>
            <a:ext cx="8441839" cy="9043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r">
              <a:lnSpc>
                <a:spcPct val="100000"/>
              </a:lnSpc>
            </a:pPr>
            <a:r>
              <a:rPr lang="es-AR" sz="2800" b="1" strike="noStrike" dirty="0" smtClean="0">
                <a:solidFill>
                  <a:srgbClr val="FFFFFF"/>
                </a:solidFill>
                <a:latin typeface="Univers LT Std 45 Light"/>
                <a:ea typeface="DejaVu Sans"/>
              </a:rPr>
              <a:t>14. </a:t>
            </a:r>
            <a:r>
              <a:rPr lang="es-AR" sz="2800" b="1" strike="noStrike" dirty="0">
                <a:solidFill>
                  <a:srgbClr val="FFFFFF"/>
                </a:solidFill>
                <a:latin typeface="Univers LT Std 45 Light"/>
                <a:ea typeface="DejaVu Sans"/>
              </a:rPr>
              <a:t>ECONOMIA NARANJA (cont.)</a:t>
            </a:r>
            <a:endParaRPr dirty="0"/>
          </a:p>
          <a:p>
            <a:pPr algn="r">
              <a:lnSpc>
                <a:spcPct val="100000"/>
              </a:lnSpc>
            </a:pPr>
            <a:endParaRPr dirty="0"/>
          </a:p>
        </p:txBody>
      </p:sp>
      <p:pic>
        <p:nvPicPr>
          <p:cNvPr id="159" name="Picture 2"/>
          <p:cNvPicPr/>
          <p:nvPr/>
        </p:nvPicPr>
        <p:blipFill>
          <a:blip r:embed="rId3"/>
          <a:stretch/>
        </p:blipFill>
        <p:spPr>
          <a:xfrm>
            <a:off x="455760" y="354600"/>
            <a:ext cx="695160" cy="695160"/>
          </a:xfrm>
          <a:prstGeom prst="rect">
            <a:avLst/>
          </a:prstGeom>
          <a:ln>
            <a:noFill/>
          </a:ln>
        </p:spPr>
      </p:pic>
      <p:sp>
        <p:nvSpPr>
          <p:cNvPr id="160" name="CustomShape 4"/>
          <p:cNvSpPr/>
          <p:nvPr/>
        </p:nvSpPr>
        <p:spPr>
          <a:xfrm>
            <a:off x="331200" y="1655280"/>
            <a:ext cx="9356760" cy="3264480"/>
          </a:xfrm>
          <a:prstGeom prst="rect">
            <a:avLst/>
          </a:prstGeom>
          <a:noFill/>
          <a:ln>
            <a:noFill/>
          </a:ln>
        </p:spPr>
        <p:style>
          <a:lnRef idx="0">
            <a:scrgbClr r="0" g="0" b="0"/>
          </a:lnRef>
          <a:fillRef idx="0">
            <a:scrgbClr r="0" g="0" b="0"/>
          </a:fillRef>
          <a:effectRef idx="0">
            <a:scrgbClr r="0" g="0" b="0"/>
          </a:effectRef>
          <a:fontRef idx="minor"/>
        </p:style>
      </p:sp>
      <p:pic>
        <p:nvPicPr>
          <p:cNvPr id="161" name="Imagen 160"/>
          <p:cNvPicPr/>
          <p:nvPr/>
        </p:nvPicPr>
        <p:blipFill>
          <a:blip r:embed="rId4"/>
          <a:srcRect l="2494" t="3329" r="3215" b="15737"/>
          <a:stretch/>
        </p:blipFill>
        <p:spPr>
          <a:xfrm>
            <a:off x="288000" y="1404000"/>
            <a:ext cx="9503280" cy="590292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2" name="CustomShape 1"/>
          <p:cNvSpPr/>
          <p:nvPr/>
        </p:nvSpPr>
        <p:spPr>
          <a:xfrm>
            <a:off x="407520" y="1404720"/>
            <a:ext cx="9066600" cy="326448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pPr>
            <a:endParaRPr/>
          </a:p>
          <a:p>
            <a:pPr>
              <a:lnSpc>
                <a:spcPct val="100000"/>
              </a:lnSpc>
            </a:pPr>
            <a:endParaRPr/>
          </a:p>
        </p:txBody>
      </p:sp>
      <p:sp>
        <p:nvSpPr>
          <p:cNvPr id="163" name="CustomShape 2"/>
          <p:cNvSpPr/>
          <p:nvPr/>
        </p:nvSpPr>
        <p:spPr>
          <a:xfrm>
            <a:off x="83520" y="137160"/>
            <a:ext cx="9995040" cy="11196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164" name="CustomShape 3"/>
          <p:cNvSpPr/>
          <p:nvPr/>
        </p:nvSpPr>
        <p:spPr>
          <a:xfrm>
            <a:off x="-144000" y="354600"/>
            <a:ext cx="8063640" cy="9043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r">
              <a:lnSpc>
                <a:spcPct val="100000"/>
              </a:lnSpc>
            </a:pPr>
            <a:r>
              <a:rPr lang="es-AR" sz="2800" b="1" strike="noStrike" dirty="0" smtClean="0">
                <a:solidFill>
                  <a:srgbClr val="FFFFFF"/>
                </a:solidFill>
                <a:latin typeface="Univers LT Std 45 Light"/>
                <a:ea typeface="DejaVu Sans"/>
              </a:rPr>
              <a:t>15. </a:t>
            </a:r>
            <a:r>
              <a:rPr lang="es-AR" sz="2800" b="1" strike="noStrike" dirty="0">
                <a:solidFill>
                  <a:srgbClr val="FFFFFF"/>
                </a:solidFill>
                <a:latin typeface="Univers LT Std 45 Light"/>
                <a:ea typeface="DejaVu Sans"/>
              </a:rPr>
              <a:t>ECONOMIA NARANJA (cont.)</a:t>
            </a:r>
            <a:endParaRPr dirty="0"/>
          </a:p>
          <a:p>
            <a:pPr algn="r">
              <a:lnSpc>
                <a:spcPct val="100000"/>
              </a:lnSpc>
            </a:pPr>
            <a:endParaRPr dirty="0"/>
          </a:p>
        </p:txBody>
      </p:sp>
      <p:pic>
        <p:nvPicPr>
          <p:cNvPr id="165" name="Picture 2"/>
          <p:cNvPicPr/>
          <p:nvPr/>
        </p:nvPicPr>
        <p:blipFill>
          <a:blip r:embed="rId3"/>
          <a:stretch/>
        </p:blipFill>
        <p:spPr>
          <a:xfrm>
            <a:off x="455760" y="354600"/>
            <a:ext cx="695160" cy="695160"/>
          </a:xfrm>
          <a:prstGeom prst="rect">
            <a:avLst/>
          </a:prstGeom>
          <a:ln>
            <a:noFill/>
          </a:ln>
        </p:spPr>
      </p:pic>
      <p:sp>
        <p:nvSpPr>
          <p:cNvPr id="166" name="CustomShape 4"/>
          <p:cNvSpPr/>
          <p:nvPr/>
        </p:nvSpPr>
        <p:spPr>
          <a:xfrm>
            <a:off x="331200" y="1655280"/>
            <a:ext cx="9356760" cy="3264480"/>
          </a:xfrm>
          <a:prstGeom prst="rect">
            <a:avLst/>
          </a:prstGeom>
          <a:noFill/>
          <a:ln>
            <a:noFill/>
          </a:ln>
        </p:spPr>
        <p:style>
          <a:lnRef idx="0">
            <a:scrgbClr r="0" g="0" b="0"/>
          </a:lnRef>
          <a:fillRef idx="0">
            <a:scrgbClr r="0" g="0" b="0"/>
          </a:fillRef>
          <a:effectRef idx="0">
            <a:scrgbClr r="0" g="0" b="0"/>
          </a:effectRef>
          <a:fontRef idx="minor"/>
        </p:style>
      </p:sp>
      <p:pic>
        <p:nvPicPr>
          <p:cNvPr id="167" name="Imagen 166"/>
          <p:cNvPicPr/>
          <p:nvPr/>
        </p:nvPicPr>
        <p:blipFill>
          <a:blip r:embed="rId4"/>
          <a:srcRect t="2962" b="8361"/>
          <a:stretch/>
        </p:blipFill>
        <p:spPr>
          <a:xfrm>
            <a:off x="2435760" y="1234440"/>
            <a:ext cx="5483880" cy="636768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CustomShape 1"/>
          <p:cNvSpPr/>
          <p:nvPr/>
        </p:nvSpPr>
        <p:spPr>
          <a:xfrm>
            <a:off x="407520" y="1404720"/>
            <a:ext cx="9066600" cy="326448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pPr>
            <a:endParaRPr/>
          </a:p>
          <a:p>
            <a:pPr>
              <a:lnSpc>
                <a:spcPct val="100000"/>
              </a:lnSpc>
            </a:pPr>
            <a:endParaRPr/>
          </a:p>
        </p:txBody>
      </p:sp>
      <p:sp>
        <p:nvSpPr>
          <p:cNvPr id="169" name="CustomShape 2"/>
          <p:cNvSpPr/>
          <p:nvPr/>
        </p:nvSpPr>
        <p:spPr>
          <a:xfrm>
            <a:off x="83520" y="137160"/>
            <a:ext cx="9995040" cy="11196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170" name="CustomShape 3"/>
          <p:cNvSpPr/>
          <p:nvPr/>
        </p:nvSpPr>
        <p:spPr>
          <a:xfrm>
            <a:off x="-144000" y="354600"/>
            <a:ext cx="8551021" cy="9043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r">
              <a:lnSpc>
                <a:spcPct val="100000"/>
              </a:lnSpc>
            </a:pPr>
            <a:r>
              <a:rPr lang="es-AR" sz="2800" b="1" strike="noStrike" dirty="0" smtClean="0">
                <a:solidFill>
                  <a:srgbClr val="FFFFFF"/>
                </a:solidFill>
                <a:latin typeface="Univers LT Std 45 Light"/>
                <a:ea typeface="DejaVu Sans"/>
              </a:rPr>
              <a:t>16.ECONOMIA </a:t>
            </a:r>
            <a:r>
              <a:rPr lang="es-AR" sz="2800" b="1" strike="noStrike" dirty="0">
                <a:solidFill>
                  <a:srgbClr val="FFFFFF"/>
                </a:solidFill>
                <a:latin typeface="Univers LT Std 45 Light"/>
                <a:ea typeface="DejaVu Sans"/>
              </a:rPr>
              <a:t>NARANJA (cont.)</a:t>
            </a:r>
            <a:endParaRPr dirty="0"/>
          </a:p>
          <a:p>
            <a:pPr algn="r">
              <a:lnSpc>
                <a:spcPct val="100000"/>
              </a:lnSpc>
            </a:pPr>
            <a:endParaRPr dirty="0"/>
          </a:p>
        </p:txBody>
      </p:sp>
      <p:pic>
        <p:nvPicPr>
          <p:cNvPr id="171" name="Picture 2"/>
          <p:cNvPicPr/>
          <p:nvPr/>
        </p:nvPicPr>
        <p:blipFill>
          <a:blip r:embed="rId3"/>
          <a:stretch/>
        </p:blipFill>
        <p:spPr>
          <a:xfrm>
            <a:off x="455760" y="354600"/>
            <a:ext cx="695160" cy="695160"/>
          </a:xfrm>
          <a:prstGeom prst="rect">
            <a:avLst/>
          </a:prstGeom>
          <a:ln>
            <a:noFill/>
          </a:ln>
        </p:spPr>
      </p:pic>
      <p:sp>
        <p:nvSpPr>
          <p:cNvPr id="172" name="CustomShape 4"/>
          <p:cNvSpPr/>
          <p:nvPr/>
        </p:nvSpPr>
        <p:spPr>
          <a:xfrm>
            <a:off x="331200" y="1655280"/>
            <a:ext cx="9356760" cy="3264480"/>
          </a:xfrm>
          <a:prstGeom prst="rect">
            <a:avLst/>
          </a:prstGeom>
          <a:noFill/>
          <a:ln>
            <a:noFill/>
          </a:ln>
        </p:spPr>
        <p:style>
          <a:lnRef idx="0">
            <a:scrgbClr r="0" g="0" b="0"/>
          </a:lnRef>
          <a:fillRef idx="0">
            <a:scrgbClr r="0" g="0" b="0"/>
          </a:fillRef>
          <a:effectRef idx="0">
            <a:scrgbClr r="0" g="0" b="0"/>
          </a:effectRef>
          <a:fontRef idx="minor"/>
        </p:style>
      </p:sp>
      <p:pic>
        <p:nvPicPr>
          <p:cNvPr id="173" name="Imagen 172"/>
          <p:cNvPicPr/>
          <p:nvPr/>
        </p:nvPicPr>
        <p:blipFill>
          <a:blip r:embed="rId4"/>
          <a:srcRect l="1895" t="2508" r="4287" b="12410"/>
          <a:stretch/>
        </p:blipFill>
        <p:spPr>
          <a:xfrm>
            <a:off x="335520" y="1584000"/>
            <a:ext cx="9455760" cy="561528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CustomShape 1"/>
          <p:cNvSpPr/>
          <p:nvPr/>
        </p:nvSpPr>
        <p:spPr>
          <a:xfrm>
            <a:off x="331200" y="1685880"/>
            <a:ext cx="9428760" cy="5683911"/>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lstStyle/>
          <a:p>
            <a:pPr marL="342900" indent="-342900">
              <a:buFont typeface="Wingdings" panose="05000000000000000000" pitchFamily="2" charset="2"/>
              <a:buChar char="Ø"/>
            </a:pPr>
            <a:r>
              <a:rPr lang="es-AR" b="1" strike="noStrike" dirty="0">
                <a:solidFill>
                  <a:srgbClr val="000000"/>
                </a:solidFill>
                <a:latin typeface="Arial"/>
                <a:ea typeface="DejaVu Sans"/>
              </a:rPr>
              <a:t>Aceleradora: </a:t>
            </a:r>
            <a:r>
              <a:rPr lang="es-AR" strike="noStrike" dirty="0">
                <a:solidFill>
                  <a:srgbClr val="000000"/>
                </a:solidFill>
                <a:latin typeface="Arial"/>
                <a:ea typeface="DejaVu Sans"/>
              </a:rPr>
              <a:t>El objetivo de un programa de este tipo es brindar el apoyo técnico, capacitación o recursos financieros necesarios para agilizar en poco tiempo el crecimiento de una </a:t>
            </a:r>
            <a:r>
              <a:rPr lang="es-AR" strike="noStrike" dirty="0" err="1">
                <a:solidFill>
                  <a:srgbClr val="000000"/>
                </a:solidFill>
                <a:latin typeface="Arial"/>
                <a:ea typeface="DejaVu Sans"/>
              </a:rPr>
              <a:t>start</a:t>
            </a:r>
            <a:r>
              <a:rPr lang="es-AR" strike="noStrike" dirty="0">
                <a:solidFill>
                  <a:srgbClr val="000000"/>
                </a:solidFill>
                <a:latin typeface="Arial"/>
                <a:ea typeface="DejaVu Sans"/>
              </a:rPr>
              <a:t>-up. Las aceleradoras pueden ser programas del gobierno, del sector privado o de instituciones educativas. Sus convocatorias están abiertas a empresas de distintos tipos. Algunas se combinan con espacios de coworking.</a:t>
            </a:r>
            <a:endParaRPr sz="1600" dirty="0"/>
          </a:p>
          <a:p>
            <a:pPr marL="342900" indent="-342900">
              <a:buFont typeface="Wingdings" panose="05000000000000000000" pitchFamily="2" charset="2"/>
              <a:buChar char="Ø"/>
            </a:pPr>
            <a:r>
              <a:rPr lang="es-AR" b="1" strike="noStrike" dirty="0">
                <a:solidFill>
                  <a:srgbClr val="000000"/>
                </a:solidFill>
                <a:latin typeface="Arial"/>
                <a:ea typeface="DejaVu Sans"/>
              </a:rPr>
              <a:t>Cloud </a:t>
            </a:r>
            <a:r>
              <a:rPr lang="es-AR" b="1" strike="noStrike" dirty="0" err="1">
                <a:solidFill>
                  <a:srgbClr val="000000"/>
                </a:solidFill>
                <a:latin typeface="Arial"/>
                <a:ea typeface="DejaVu Sans"/>
              </a:rPr>
              <a:t>computing</a:t>
            </a:r>
            <a:r>
              <a:rPr lang="es-AR" b="1" strike="noStrike" dirty="0">
                <a:solidFill>
                  <a:srgbClr val="000000"/>
                </a:solidFill>
                <a:latin typeface="Arial"/>
                <a:ea typeface="DejaVu Sans"/>
              </a:rPr>
              <a:t>:</a:t>
            </a:r>
            <a:r>
              <a:rPr lang="es-AR" strike="noStrike" dirty="0">
                <a:solidFill>
                  <a:srgbClr val="000000"/>
                </a:solidFill>
                <a:latin typeface="Arial"/>
                <a:ea typeface="DejaVu Sans"/>
              </a:rPr>
              <a:t>  El servicio de almacenamiento de información en servidores remotos, comúnmente de paga, se asocia a la nube, a la que el usuario puede acceder por medio de un proveedor que lo asesorará en software, plataforma e infraestructura.</a:t>
            </a:r>
            <a:endParaRPr sz="1600" dirty="0"/>
          </a:p>
          <a:p>
            <a:pPr marL="342900" indent="-342900">
              <a:buFont typeface="Wingdings" panose="05000000000000000000" pitchFamily="2" charset="2"/>
              <a:buChar char="Ø"/>
            </a:pPr>
            <a:r>
              <a:rPr lang="es-AR" b="1" strike="noStrike" dirty="0">
                <a:solidFill>
                  <a:srgbClr val="000000"/>
                </a:solidFill>
                <a:latin typeface="Arial"/>
                <a:ea typeface="DejaVu Sans"/>
              </a:rPr>
              <a:t>Coworking:</a:t>
            </a:r>
            <a:r>
              <a:rPr lang="es-AR" strike="noStrike" dirty="0">
                <a:solidFill>
                  <a:srgbClr val="000000"/>
                </a:solidFill>
                <a:latin typeface="Arial"/>
                <a:ea typeface="DejaVu Sans"/>
              </a:rPr>
              <a:t>  Se trata de un espacio de trabajo compartido, cuya renta puede ser por día, semana, mes u año. Estos espacios ofrecen la infraestructura y servicios digitales para que los emprendimientos y trabajadores independientes tengan, además de un sitio para trabajar, un punto de encuentro con proyectos similares que les permitan formar redes.</a:t>
            </a:r>
            <a:endParaRPr sz="1600" dirty="0"/>
          </a:p>
          <a:p>
            <a:pPr marL="342900" indent="-342900">
              <a:buFont typeface="Wingdings" panose="05000000000000000000" pitchFamily="2" charset="2"/>
              <a:buChar char="Ø"/>
            </a:pPr>
            <a:r>
              <a:rPr lang="es-AR" b="1" strike="noStrike" dirty="0" err="1">
                <a:solidFill>
                  <a:srgbClr val="000000"/>
                </a:solidFill>
                <a:latin typeface="Arial"/>
                <a:ea typeface="DejaVu Sans"/>
              </a:rPr>
              <a:t>Hub</a:t>
            </a:r>
            <a:r>
              <a:rPr lang="es-AR" b="1" strike="noStrike" dirty="0">
                <a:solidFill>
                  <a:srgbClr val="000000"/>
                </a:solidFill>
                <a:latin typeface="Arial"/>
                <a:ea typeface="DejaVu Sans"/>
              </a:rPr>
              <a:t> (nodo):</a:t>
            </a:r>
            <a:r>
              <a:rPr lang="es-AR" strike="noStrike" dirty="0">
                <a:solidFill>
                  <a:srgbClr val="000000"/>
                </a:solidFill>
                <a:latin typeface="Arial"/>
                <a:ea typeface="DejaVu Sans"/>
              </a:rPr>
              <a:t>  Centro estratégico y punto de encuentro para emprendedores que efectúan investigación, colaboración e innovación. Además de ser lugares de referencia para </a:t>
            </a:r>
            <a:r>
              <a:rPr lang="es-AR" strike="noStrike" dirty="0" err="1">
                <a:solidFill>
                  <a:srgbClr val="000000"/>
                </a:solidFill>
                <a:latin typeface="Arial"/>
                <a:ea typeface="DejaVu Sans"/>
              </a:rPr>
              <a:t>start</a:t>
            </a:r>
            <a:r>
              <a:rPr lang="es-AR" strike="noStrike" dirty="0">
                <a:solidFill>
                  <a:srgbClr val="000000"/>
                </a:solidFill>
                <a:latin typeface="Arial"/>
                <a:ea typeface="DejaVu Sans"/>
              </a:rPr>
              <a:t>-ups y pequeños emprendimientos que buscan apoyo, los </a:t>
            </a:r>
            <a:r>
              <a:rPr lang="es-AR" strike="noStrike" dirty="0" err="1">
                <a:solidFill>
                  <a:srgbClr val="000000"/>
                </a:solidFill>
                <a:latin typeface="Arial"/>
                <a:ea typeface="DejaVu Sans"/>
              </a:rPr>
              <a:t>hubs</a:t>
            </a:r>
            <a:r>
              <a:rPr lang="es-AR" strike="noStrike" dirty="0">
                <a:solidFill>
                  <a:srgbClr val="000000"/>
                </a:solidFill>
                <a:latin typeface="Arial"/>
                <a:ea typeface="DejaVu Sans"/>
              </a:rPr>
              <a:t> son sitios donde se espera que los miembros aporten conocimientos, experiencia, recursos, y estén dispuestos a formar parte de proyectos y redes comunes</a:t>
            </a:r>
            <a:endParaRPr sz="1600" dirty="0"/>
          </a:p>
        </p:txBody>
      </p:sp>
      <p:sp>
        <p:nvSpPr>
          <p:cNvPr id="175" name="CustomShape 2"/>
          <p:cNvSpPr/>
          <p:nvPr/>
        </p:nvSpPr>
        <p:spPr>
          <a:xfrm>
            <a:off x="407520" y="1404720"/>
            <a:ext cx="9066600" cy="326448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pPr>
            <a:endParaRPr/>
          </a:p>
          <a:p>
            <a:pPr>
              <a:lnSpc>
                <a:spcPct val="100000"/>
              </a:lnSpc>
            </a:pPr>
            <a:endParaRPr/>
          </a:p>
        </p:txBody>
      </p:sp>
      <p:sp>
        <p:nvSpPr>
          <p:cNvPr id="176" name="CustomShape 3"/>
          <p:cNvSpPr/>
          <p:nvPr/>
        </p:nvSpPr>
        <p:spPr>
          <a:xfrm>
            <a:off x="83520" y="389160"/>
            <a:ext cx="9995040" cy="11196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177" name="CustomShape 4"/>
          <p:cNvSpPr/>
          <p:nvPr/>
        </p:nvSpPr>
        <p:spPr>
          <a:xfrm>
            <a:off x="-144000" y="678600"/>
            <a:ext cx="8769385" cy="9043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r">
              <a:lnSpc>
                <a:spcPct val="100000"/>
              </a:lnSpc>
            </a:pPr>
            <a:r>
              <a:rPr lang="es-AR" sz="2800" b="1" strike="noStrike" dirty="0" smtClean="0">
                <a:solidFill>
                  <a:srgbClr val="FFFFFF"/>
                </a:solidFill>
                <a:latin typeface="Univers LT Std 45 Light"/>
                <a:ea typeface="DejaVu Sans"/>
              </a:rPr>
              <a:t>17. </a:t>
            </a:r>
            <a:r>
              <a:rPr lang="es-AR" sz="2800" b="1" strike="noStrike" dirty="0">
                <a:solidFill>
                  <a:srgbClr val="FFFFFF"/>
                </a:solidFill>
                <a:latin typeface="Univers LT Std 45 Light"/>
                <a:ea typeface="DejaVu Sans"/>
              </a:rPr>
              <a:t>ECONOMIA NARANJA (cont.)</a:t>
            </a:r>
            <a:endParaRPr dirty="0"/>
          </a:p>
          <a:p>
            <a:pPr algn="r">
              <a:lnSpc>
                <a:spcPct val="100000"/>
              </a:lnSpc>
            </a:pPr>
            <a:endParaRPr dirty="0"/>
          </a:p>
        </p:txBody>
      </p:sp>
      <p:pic>
        <p:nvPicPr>
          <p:cNvPr id="178" name="Picture 2"/>
          <p:cNvPicPr/>
          <p:nvPr/>
        </p:nvPicPr>
        <p:blipFill>
          <a:blip r:embed="rId3"/>
          <a:stretch/>
        </p:blipFill>
        <p:spPr>
          <a:xfrm>
            <a:off x="455760" y="606600"/>
            <a:ext cx="695160" cy="695160"/>
          </a:xfrm>
          <a:prstGeom prst="rect">
            <a:avLst/>
          </a:prstGeom>
          <a:ln>
            <a:noFill/>
          </a:ln>
        </p:spPr>
      </p:pic>
      <p:sp>
        <p:nvSpPr>
          <p:cNvPr id="179" name="CustomShape 5"/>
          <p:cNvSpPr/>
          <p:nvPr/>
        </p:nvSpPr>
        <p:spPr>
          <a:xfrm>
            <a:off x="331200" y="1655280"/>
            <a:ext cx="9460440" cy="590400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0" name="CustomShape 1"/>
          <p:cNvSpPr/>
          <p:nvPr/>
        </p:nvSpPr>
        <p:spPr>
          <a:xfrm>
            <a:off x="216000" y="1715314"/>
            <a:ext cx="9648000" cy="5722716"/>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lstStyle/>
          <a:p>
            <a:pPr marL="342900" indent="-342900">
              <a:buFont typeface="Wingdings" panose="05000000000000000000" pitchFamily="2" charset="2"/>
              <a:buChar char="Ø"/>
            </a:pPr>
            <a:r>
              <a:rPr lang="es-AR" sz="1950" b="1" strike="noStrike" dirty="0">
                <a:solidFill>
                  <a:srgbClr val="000000"/>
                </a:solidFill>
                <a:latin typeface="Arial"/>
                <a:ea typeface="DejaVu Sans"/>
              </a:rPr>
              <a:t>Incubadora:</a:t>
            </a:r>
            <a:r>
              <a:rPr lang="es-AR" sz="1950" strike="noStrike" dirty="0">
                <a:solidFill>
                  <a:srgbClr val="000000"/>
                </a:solidFill>
                <a:latin typeface="Arial"/>
                <a:ea typeface="DejaVu Sans"/>
              </a:rPr>
              <a:t>  </a:t>
            </a:r>
            <a:r>
              <a:rPr lang="es-AR" sz="1950" strike="noStrike" dirty="0" smtClean="0">
                <a:solidFill>
                  <a:srgbClr val="000000"/>
                </a:solidFill>
                <a:latin typeface="Arial"/>
                <a:ea typeface="DejaVu Sans"/>
              </a:rPr>
              <a:t>A </a:t>
            </a:r>
            <a:r>
              <a:rPr lang="es-AR" sz="1950" strike="noStrike" dirty="0">
                <a:solidFill>
                  <a:srgbClr val="000000"/>
                </a:solidFill>
                <a:latin typeface="Arial"/>
                <a:ea typeface="DejaVu Sans"/>
              </a:rPr>
              <a:t>diferencia de una aceleradora, una incubadora apoya a los emprendimientos que se encuentran en su fase inicial de formación, cuando carecen de estructura, modelo de negocios y recursos. Por el potencial que ofrecen, las incubadoras facilitan a las </a:t>
            </a:r>
            <a:r>
              <a:rPr lang="es-AR" sz="1950" strike="noStrike" dirty="0" err="1">
                <a:solidFill>
                  <a:srgbClr val="000000"/>
                </a:solidFill>
                <a:latin typeface="Arial"/>
                <a:ea typeface="DejaVu Sans"/>
              </a:rPr>
              <a:t>start</a:t>
            </a:r>
            <a:r>
              <a:rPr lang="es-AR" sz="1950" strike="noStrike" dirty="0">
                <a:solidFill>
                  <a:srgbClr val="000000"/>
                </a:solidFill>
                <a:latin typeface="Arial"/>
                <a:ea typeface="DejaVu Sans"/>
              </a:rPr>
              <a:t>-ups no solo con financiamiento, sino asimismo con coaching, capital intelectual, gestión de recursos y hasta espacios de trabajo.</a:t>
            </a:r>
            <a:endParaRPr dirty="0"/>
          </a:p>
          <a:p>
            <a:pPr marL="342900" indent="-342900">
              <a:buFont typeface="Wingdings" panose="05000000000000000000" pitchFamily="2" charset="2"/>
              <a:buChar char="Ø"/>
            </a:pPr>
            <a:r>
              <a:rPr lang="es-AR" sz="1950" b="1" strike="noStrike" dirty="0">
                <a:solidFill>
                  <a:srgbClr val="000000"/>
                </a:solidFill>
                <a:latin typeface="Arial"/>
                <a:ea typeface="DejaVu Sans"/>
              </a:rPr>
              <a:t>Regalía:</a:t>
            </a:r>
            <a:r>
              <a:rPr lang="es-AR" sz="1950" strike="noStrike" dirty="0">
                <a:solidFill>
                  <a:srgbClr val="000000"/>
                </a:solidFill>
                <a:latin typeface="Arial"/>
                <a:ea typeface="DejaVu Sans"/>
              </a:rPr>
              <a:t> </a:t>
            </a:r>
            <a:r>
              <a:rPr lang="es-AR" sz="1950" strike="noStrike" dirty="0" smtClean="0">
                <a:solidFill>
                  <a:srgbClr val="000000"/>
                </a:solidFill>
                <a:latin typeface="Arial"/>
                <a:ea typeface="DejaVu Sans"/>
              </a:rPr>
              <a:t>Pago </a:t>
            </a:r>
            <a:r>
              <a:rPr lang="es-AR" sz="1950" strike="noStrike" dirty="0">
                <a:solidFill>
                  <a:srgbClr val="000000"/>
                </a:solidFill>
                <a:latin typeface="Arial"/>
                <a:ea typeface="DejaVu Sans"/>
              </a:rPr>
              <a:t>por concepto de propiedad intelectual al autor, dueño o propietario de un bien o servicio a cambio de su explotación y uso comercial</a:t>
            </a:r>
            <a:endParaRPr dirty="0"/>
          </a:p>
          <a:p>
            <a:pPr marL="342900" indent="-342900">
              <a:buFont typeface="Wingdings" panose="05000000000000000000" pitchFamily="2" charset="2"/>
              <a:buChar char="Ø"/>
            </a:pPr>
            <a:r>
              <a:rPr lang="es-AR" sz="1950" b="1" strike="noStrike" dirty="0" err="1">
                <a:solidFill>
                  <a:srgbClr val="000000"/>
                </a:solidFill>
                <a:latin typeface="Arial"/>
                <a:ea typeface="DejaVu Sans"/>
              </a:rPr>
              <a:t>Start</a:t>
            </a:r>
            <a:r>
              <a:rPr lang="es-AR" sz="1950" b="1" strike="noStrike" dirty="0">
                <a:solidFill>
                  <a:srgbClr val="000000"/>
                </a:solidFill>
                <a:latin typeface="Arial"/>
                <a:ea typeface="DejaVu Sans"/>
              </a:rPr>
              <a:t>-up:</a:t>
            </a:r>
            <a:r>
              <a:rPr lang="es-AR" sz="1950" strike="noStrike" dirty="0">
                <a:solidFill>
                  <a:srgbClr val="000000"/>
                </a:solidFill>
                <a:latin typeface="Arial"/>
                <a:ea typeface="DejaVu Sans"/>
              </a:rPr>
              <a:t> </a:t>
            </a:r>
            <a:r>
              <a:rPr lang="es-AR" sz="1950" strike="noStrike" dirty="0" smtClean="0">
                <a:solidFill>
                  <a:srgbClr val="000000"/>
                </a:solidFill>
                <a:latin typeface="Arial"/>
                <a:ea typeface="DejaVu Sans"/>
              </a:rPr>
              <a:t>Es </a:t>
            </a:r>
            <a:r>
              <a:rPr lang="es-AR" sz="1950" strike="noStrike" dirty="0">
                <a:solidFill>
                  <a:srgbClr val="000000"/>
                </a:solidFill>
                <a:latin typeface="Arial"/>
                <a:ea typeface="DejaVu Sans"/>
              </a:rPr>
              <a:t>el estado inicial de una compañía, cuando está en la fase de desplazamiento de la concepción de la idea hacia un esquema de financiamiento. Su probabilidad de éxito depende no solo de la creatividad o innovación del bien o servicio que ofrecerá, sino de su modelo de negocio y capacidad de atraer financiamiento e inversión.</a:t>
            </a:r>
            <a:endParaRPr dirty="0"/>
          </a:p>
          <a:p>
            <a:pPr marL="342900" indent="-342900">
              <a:buFont typeface="Wingdings" panose="05000000000000000000" pitchFamily="2" charset="2"/>
              <a:buChar char="Ø"/>
            </a:pPr>
            <a:r>
              <a:rPr lang="es-AR" sz="1950" b="1" strike="noStrike" dirty="0">
                <a:solidFill>
                  <a:srgbClr val="000000"/>
                </a:solidFill>
                <a:latin typeface="Arial"/>
                <a:ea typeface="DejaVu Sans"/>
              </a:rPr>
              <a:t>Unicornio:</a:t>
            </a:r>
            <a:r>
              <a:rPr lang="es-AR" sz="1950" strike="noStrike" dirty="0">
                <a:solidFill>
                  <a:srgbClr val="000000"/>
                </a:solidFill>
                <a:latin typeface="Arial"/>
                <a:ea typeface="DejaVu Sans"/>
              </a:rPr>
              <a:t> </a:t>
            </a:r>
            <a:r>
              <a:rPr lang="es-AR" sz="1950" strike="noStrike" dirty="0" smtClean="0">
                <a:solidFill>
                  <a:srgbClr val="000000"/>
                </a:solidFill>
                <a:latin typeface="Arial"/>
                <a:ea typeface="DejaVu Sans"/>
              </a:rPr>
              <a:t>Empresa </a:t>
            </a:r>
            <a:r>
              <a:rPr lang="es-AR" sz="1950" strike="noStrike" dirty="0">
                <a:solidFill>
                  <a:srgbClr val="000000"/>
                </a:solidFill>
                <a:latin typeface="Arial"/>
                <a:ea typeface="DejaVu Sans"/>
              </a:rPr>
              <a:t>emergente que, tras haber atraído el capital de riesgo, alcanza un nivel de éxito tal que su valuación ronda los miles de millones de dólares. Se caracteriza por una estrategia del negocio al consumidor (</a:t>
            </a:r>
            <a:r>
              <a:rPr lang="es-AR" sz="1950" strike="noStrike" dirty="0" err="1">
                <a:solidFill>
                  <a:srgbClr val="000000"/>
                </a:solidFill>
                <a:latin typeface="Arial"/>
                <a:ea typeface="DejaVu Sans"/>
              </a:rPr>
              <a:t>business</a:t>
            </a:r>
            <a:r>
              <a:rPr lang="es-AR" sz="1950" strike="noStrike" dirty="0">
                <a:solidFill>
                  <a:srgbClr val="000000"/>
                </a:solidFill>
                <a:latin typeface="Arial"/>
                <a:ea typeface="DejaVu Sans"/>
              </a:rPr>
              <a:t> to </a:t>
            </a:r>
            <a:r>
              <a:rPr lang="es-AR" sz="1950" strike="noStrike" dirty="0" err="1">
                <a:solidFill>
                  <a:srgbClr val="000000"/>
                </a:solidFill>
                <a:latin typeface="Arial"/>
                <a:ea typeface="DejaVu Sans"/>
              </a:rPr>
              <a:t>consumer</a:t>
            </a:r>
            <a:r>
              <a:rPr lang="es-AR" sz="1950" strike="noStrike" dirty="0">
                <a:solidFill>
                  <a:srgbClr val="000000"/>
                </a:solidFill>
                <a:latin typeface="Arial"/>
                <a:ea typeface="DejaVu Sans"/>
              </a:rPr>
              <a:t>), haber nacido en la época de las redes sociales (de las que suelen servirse) y estar relacionada con la tecnología.</a:t>
            </a:r>
            <a:endParaRPr dirty="0"/>
          </a:p>
        </p:txBody>
      </p:sp>
      <p:sp>
        <p:nvSpPr>
          <p:cNvPr id="181" name="CustomShape 2"/>
          <p:cNvSpPr/>
          <p:nvPr/>
        </p:nvSpPr>
        <p:spPr>
          <a:xfrm>
            <a:off x="407520" y="1404720"/>
            <a:ext cx="9066600" cy="326448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pPr>
            <a:endParaRPr/>
          </a:p>
          <a:p>
            <a:pPr>
              <a:lnSpc>
                <a:spcPct val="100000"/>
              </a:lnSpc>
            </a:pPr>
            <a:endParaRPr/>
          </a:p>
        </p:txBody>
      </p:sp>
      <p:sp>
        <p:nvSpPr>
          <p:cNvPr id="182" name="CustomShape 3"/>
          <p:cNvSpPr/>
          <p:nvPr/>
        </p:nvSpPr>
        <p:spPr>
          <a:xfrm>
            <a:off x="83520" y="461160"/>
            <a:ext cx="9995040" cy="11196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183" name="CustomShape 4"/>
          <p:cNvSpPr/>
          <p:nvPr/>
        </p:nvSpPr>
        <p:spPr>
          <a:xfrm>
            <a:off x="-144000" y="678600"/>
            <a:ext cx="8250770" cy="9043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r">
              <a:lnSpc>
                <a:spcPct val="100000"/>
              </a:lnSpc>
            </a:pPr>
            <a:r>
              <a:rPr lang="es-AR" sz="2800" b="1" strike="noStrike" dirty="0" smtClean="0">
                <a:solidFill>
                  <a:srgbClr val="FFFFFF"/>
                </a:solidFill>
                <a:latin typeface="Univers LT Std 45 Light"/>
                <a:ea typeface="DejaVu Sans"/>
              </a:rPr>
              <a:t>18. </a:t>
            </a:r>
            <a:r>
              <a:rPr lang="es-AR" sz="2800" b="1" strike="noStrike" dirty="0">
                <a:solidFill>
                  <a:srgbClr val="FFFFFF"/>
                </a:solidFill>
                <a:latin typeface="Univers LT Std 45 Light"/>
                <a:ea typeface="DejaVu Sans"/>
              </a:rPr>
              <a:t>ECONOMIA NARANJA (cont.)</a:t>
            </a:r>
            <a:endParaRPr dirty="0"/>
          </a:p>
          <a:p>
            <a:pPr algn="r">
              <a:lnSpc>
                <a:spcPct val="100000"/>
              </a:lnSpc>
            </a:pPr>
            <a:endParaRPr dirty="0"/>
          </a:p>
        </p:txBody>
      </p:sp>
      <p:pic>
        <p:nvPicPr>
          <p:cNvPr id="184" name="Picture 2"/>
          <p:cNvPicPr/>
          <p:nvPr/>
        </p:nvPicPr>
        <p:blipFill>
          <a:blip r:embed="rId2"/>
          <a:stretch/>
        </p:blipFill>
        <p:spPr>
          <a:xfrm>
            <a:off x="455760" y="678600"/>
            <a:ext cx="695160" cy="695160"/>
          </a:xfrm>
          <a:prstGeom prst="rect">
            <a:avLst/>
          </a:prstGeom>
          <a:ln>
            <a:noFill/>
          </a:ln>
        </p:spPr>
      </p:pic>
      <p:sp>
        <p:nvSpPr>
          <p:cNvPr id="185" name="CustomShape 5"/>
          <p:cNvSpPr/>
          <p:nvPr/>
        </p:nvSpPr>
        <p:spPr>
          <a:xfrm>
            <a:off x="216000" y="1581120"/>
            <a:ext cx="9720000" cy="3338640"/>
          </a:xfrm>
          <a:prstGeom prst="rect">
            <a:avLst/>
          </a:prstGeom>
          <a:noFill/>
          <a:ln>
            <a:noFill/>
          </a:ln>
        </p:spPr>
        <p:style>
          <a:lnRef idx="0">
            <a:scrgbClr r="0" g="0" b="0"/>
          </a:lnRef>
          <a:fillRef idx="0">
            <a:scrgbClr r="0" g="0" b="0"/>
          </a:fillRef>
          <a:effectRef idx="0">
            <a:scrgbClr r="0" g="0" b="0"/>
          </a:effectRef>
          <a:fontRef idx="minor"/>
        </p:style>
      </p:sp>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 name="CustomShape 1"/>
          <p:cNvSpPr/>
          <p:nvPr/>
        </p:nvSpPr>
        <p:spPr>
          <a:xfrm>
            <a:off x="288000" y="1654920"/>
            <a:ext cx="9428760" cy="568584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p:style>
      </p:sp>
      <p:sp>
        <p:nvSpPr>
          <p:cNvPr id="76" name="CustomShape 2"/>
          <p:cNvSpPr/>
          <p:nvPr/>
        </p:nvSpPr>
        <p:spPr>
          <a:xfrm>
            <a:off x="360000" y="1752480"/>
            <a:ext cx="9356760" cy="326448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endParaRPr/>
          </a:p>
          <a:p>
            <a:r>
              <a:rPr lang="es-AR" sz="2400" b="1" u="sng" strike="noStrike">
                <a:solidFill>
                  <a:srgbClr val="000000"/>
                </a:solidFill>
                <a:latin typeface="Univers-Light-Normal"/>
                <a:ea typeface="DejaVu Sans"/>
              </a:rPr>
              <a:t>Pregunta: </a:t>
            </a:r>
            <a:endParaRPr/>
          </a:p>
          <a:p>
            <a:r>
              <a:rPr lang="es-AR" sz="2400" b="1" strike="noStrike">
                <a:solidFill>
                  <a:srgbClr val="000000"/>
                </a:solidFill>
                <a:latin typeface="Univers-Light-Normal"/>
                <a:ea typeface="DejaVu Sans"/>
              </a:rPr>
              <a:t> ¿Qué sentido tiene una economía que crece financieramente y que por su misma naturaleza genera inequidad creciente, acaba el agua y otros recursos de la Tierra, profundiza el individualismo y la exclusión de miles de personas?</a:t>
            </a:r>
            <a:endParaRPr/>
          </a:p>
          <a:p>
            <a:endParaRPr/>
          </a:p>
          <a:p>
            <a:r>
              <a:rPr lang="es-AR" sz="2400" b="1" u="sng" strike="noStrike">
                <a:solidFill>
                  <a:srgbClr val="000000"/>
                </a:solidFill>
                <a:latin typeface="Univers-Light-Normal"/>
                <a:ea typeface="DejaVu Sans"/>
              </a:rPr>
              <a:t>Respuesta:</a:t>
            </a:r>
            <a:endParaRPr/>
          </a:p>
          <a:p>
            <a:r>
              <a:rPr lang="es-AR" sz="2400" b="1" strike="noStrike">
                <a:solidFill>
                  <a:srgbClr val="000000"/>
                </a:solidFill>
                <a:latin typeface="Univers-Light-Normal"/>
                <a:ea typeface="DejaVu Sans"/>
              </a:rPr>
              <a:t> Se requiere una nueva “genética” económica que permita que los valores y la ética inspiren soluciones colectivas sin olvidar, al mismo tiempo, necesidades particulares que impliquen trascendencia, sentido y propósito</a:t>
            </a:r>
            <a:endParaRPr/>
          </a:p>
        </p:txBody>
      </p:sp>
      <p:sp>
        <p:nvSpPr>
          <p:cNvPr id="77" name="CustomShape 3"/>
          <p:cNvSpPr/>
          <p:nvPr/>
        </p:nvSpPr>
        <p:spPr>
          <a:xfrm>
            <a:off x="0" y="514800"/>
            <a:ext cx="10079280" cy="11196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78" name="CustomShape 4"/>
          <p:cNvSpPr/>
          <p:nvPr/>
        </p:nvSpPr>
        <p:spPr>
          <a:xfrm>
            <a:off x="372600" y="514800"/>
            <a:ext cx="8699040" cy="11196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r">
              <a:lnSpc>
                <a:spcPct val="100000"/>
              </a:lnSpc>
            </a:pPr>
            <a:r>
              <a:rPr lang="es-AR" sz="3800" b="1" strike="noStrike">
                <a:solidFill>
                  <a:srgbClr val="FFFFFF"/>
                </a:solidFill>
                <a:latin typeface="Univers LT Std 45 Light"/>
                <a:ea typeface="DejaVu Sans"/>
              </a:rPr>
              <a:t>1. SISTEMAS DE IMPACTO</a:t>
            </a:r>
            <a:endParaRPr/>
          </a:p>
        </p:txBody>
      </p:sp>
      <p:pic>
        <p:nvPicPr>
          <p:cNvPr id="79" name="Picture 2"/>
          <p:cNvPicPr/>
          <p:nvPr/>
        </p:nvPicPr>
        <p:blipFill>
          <a:blip r:embed="rId3"/>
          <a:stretch/>
        </p:blipFill>
        <p:spPr>
          <a:xfrm>
            <a:off x="717480" y="718560"/>
            <a:ext cx="695160" cy="69516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CustomShape 1"/>
          <p:cNvSpPr/>
          <p:nvPr/>
        </p:nvSpPr>
        <p:spPr>
          <a:xfrm>
            <a:off x="290880" y="1657800"/>
            <a:ext cx="9428760" cy="568584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p:style>
      </p:sp>
      <p:sp>
        <p:nvSpPr>
          <p:cNvPr id="81" name="CustomShape 2"/>
          <p:cNvSpPr/>
          <p:nvPr/>
        </p:nvSpPr>
        <p:spPr>
          <a:xfrm>
            <a:off x="432000" y="1774440"/>
            <a:ext cx="9356760" cy="326448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342900" indent="-342900">
              <a:buFont typeface="Wingdings" panose="05000000000000000000" pitchFamily="2" charset="2"/>
              <a:buChar char="Ø"/>
            </a:pPr>
            <a:r>
              <a:rPr lang="es-AR" sz="2250" b="1" strike="noStrike" dirty="0">
                <a:solidFill>
                  <a:srgbClr val="000000"/>
                </a:solidFill>
                <a:latin typeface="Univers-Light-Normal"/>
                <a:ea typeface="DejaVu Sans"/>
              </a:rPr>
              <a:t>Economía circular: </a:t>
            </a:r>
            <a:r>
              <a:rPr lang="es-AR" sz="2250" strike="noStrike" dirty="0">
                <a:solidFill>
                  <a:srgbClr val="000000"/>
                </a:solidFill>
                <a:latin typeface="Univers-Light-Normal"/>
                <a:ea typeface="DejaVu Sans"/>
              </a:rPr>
              <a:t>es un paradigma que tiene como objetivo generar prosperidad económica, proteger el medio ambiente y prevenir la contaminación, facilitando así el desarrollo sostenible.</a:t>
            </a:r>
            <a:endParaRPr dirty="0"/>
          </a:p>
          <a:p>
            <a:pPr marL="285750" indent="-285750">
              <a:buFont typeface="Wingdings" panose="05000000000000000000" pitchFamily="2" charset="2"/>
              <a:buChar char="Ø"/>
            </a:pPr>
            <a:endParaRPr dirty="0"/>
          </a:p>
          <a:p>
            <a:pPr marL="342900" indent="-342900">
              <a:buFont typeface="Wingdings" panose="05000000000000000000" pitchFamily="2" charset="2"/>
              <a:buChar char="Ø"/>
            </a:pPr>
            <a:r>
              <a:rPr lang="es-AR" sz="2250" b="1" strike="noStrike" dirty="0">
                <a:solidFill>
                  <a:srgbClr val="000000"/>
                </a:solidFill>
                <a:latin typeface="Univers-Light-Normal"/>
                <a:ea typeface="DejaVu Sans"/>
              </a:rPr>
              <a:t>RSC:</a:t>
            </a:r>
            <a:r>
              <a:rPr lang="es-AR" sz="2250" strike="noStrike" dirty="0">
                <a:solidFill>
                  <a:srgbClr val="000000"/>
                </a:solidFill>
                <a:latin typeface="Univers-Light-Normal"/>
                <a:ea typeface="DejaVu Sans"/>
              </a:rPr>
              <a:t> Norma ISO 26000</a:t>
            </a:r>
            <a:endParaRPr dirty="0"/>
          </a:p>
          <a:p>
            <a:pPr marL="285750" indent="-285750">
              <a:buFont typeface="Wingdings" panose="05000000000000000000" pitchFamily="2" charset="2"/>
              <a:buChar char="Ø"/>
            </a:pPr>
            <a:endParaRPr dirty="0"/>
          </a:p>
          <a:p>
            <a:pPr marL="342900" indent="-342900">
              <a:buFont typeface="Wingdings" panose="05000000000000000000" pitchFamily="2" charset="2"/>
              <a:buChar char="Ø"/>
            </a:pPr>
            <a:r>
              <a:rPr lang="es-AR" sz="2250" b="1" strike="noStrike" dirty="0">
                <a:solidFill>
                  <a:srgbClr val="000000"/>
                </a:solidFill>
                <a:latin typeface="Univers-Light-Normal"/>
                <a:ea typeface="DejaVu Sans"/>
              </a:rPr>
              <a:t>Comercio Justo:</a:t>
            </a:r>
            <a:r>
              <a:rPr lang="es-AR" sz="2250" strike="noStrike" dirty="0">
                <a:solidFill>
                  <a:srgbClr val="000000"/>
                </a:solidFill>
                <a:latin typeface="Univers-Light-Normal"/>
                <a:ea typeface="DejaVu Sans"/>
              </a:rPr>
              <a:t> es una asociación de comercio, basada en el diálogo, la transparencia y el respeto, que busca una mayor equidad en el comercio internacional. Contribuye a un desarrollo sostenible asegurando los derechos de productores y trabajadores marginados. Están implicadas activamente en apoyar a los productores.</a:t>
            </a:r>
            <a:endParaRPr dirty="0"/>
          </a:p>
          <a:p>
            <a:pPr marL="285750" indent="-285750">
              <a:buFont typeface="Wingdings" panose="05000000000000000000" pitchFamily="2" charset="2"/>
              <a:buChar char="Ø"/>
            </a:pPr>
            <a:endParaRPr dirty="0"/>
          </a:p>
          <a:p>
            <a:pPr marL="342900" indent="-342900">
              <a:buFont typeface="Wingdings" panose="05000000000000000000" pitchFamily="2" charset="2"/>
              <a:buChar char="Ø"/>
            </a:pPr>
            <a:r>
              <a:rPr lang="es-AR" sz="2250" b="1" strike="noStrike" dirty="0">
                <a:solidFill>
                  <a:srgbClr val="000000"/>
                </a:solidFill>
                <a:latin typeface="Univers-Light-Normal"/>
                <a:ea typeface="DejaVu Sans"/>
              </a:rPr>
              <a:t>Banca ética:</a:t>
            </a:r>
            <a:r>
              <a:rPr lang="es-AR" sz="2250" strike="noStrike" dirty="0">
                <a:solidFill>
                  <a:srgbClr val="000000"/>
                </a:solidFill>
                <a:latin typeface="Univers-Light-Normal"/>
                <a:ea typeface="DejaVu Sans"/>
              </a:rPr>
              <a:t> se centra en operar y ofrecer productos que creen valor social y sean éticamente responsables, además de invertir en productos calificados de moralmente aceptables y no sujetos a la reprobación social.</a:t>
            </a:r>
            <a:endParaRPr dirty="0"/>
          </a:p>
        </p:txBody>
      </p:sp>
      <p:sp>
        <p:nvSpPr>
          <p:cNvPr id="82" name="CustomShape 3"/>
          <p:cNvSpPr/>
          <p:nvPr/>
        </p:nvSpPr>
        <p:spPr>
          <a:xfrm>
            <a:off x="720" y="532080"/>
            <a:ext cx="10075680" cy="11196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83" name="CustomShape 4"/>
          <p:cNvSpPr/>
          <p:nvPr/>
        </p:nvSpPr>
        <p:spPr>
          <a:xfrm>
            <a:off x="576000" y="504000"/>
            <a:ext cx="7339701" cy="11196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r">
              <a:lnSpc>
                <a:spcPct val="100000"/>
              </a:lnSpc>
            </a:pPr>
            <a:r>
              <a:rPr lang="es-AR" sz="3000" b="1" strike="noStrike" dirty="0">
                <a:solidFill>
                  <a:srgbClr val="FFFFFF"/>
                </a:solidFill>
                <a:latin typeface="Univers LT Std 45 Light"/>
                <a:ea typeface="DejaVu Sans"/>
              </a:rPr>
              <a:t>2. SISTEMAS DE IMPACTO</a:t>
            </a:r>
            <a:endParaRPr dirty="0"/>
          </a:p>
        </p:txBody>
      </p:sp>
      <p:pic>
        <p:nvPicPr>
          <p:cNvPr id="84" name="Picture 2"/>
          <p:cNvPicPr/>
          <p:nvPr/>
        </p:nvPicPr>
        <p:blipFill>
          <a:blip r:embed="rId3"/>
          <a:stretch/>
        </p:blipFill>
        <p:spPr>
          <a:xfrm>
            <a:off x="936000" y="743040"/>
            <a:ext cx="695160" cy="69516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5" name="CustomShape 1"/>
          <p:cNvSpPr/>
          <p:nvPr/>
        </p:nvSpPr>
        <p:spPr>
          <a:xfrm>
            <a:off x="432000" y="1774440"/>
            <a:ext cx="9356760" cy="326448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marL="342900" indent="-342900">
              <a:buFont typeface="Wingdings" panose="05000000000000000000" pitchFamily="2" charset="2"/>
              <a:buChar char="ü"/>
            </a:pPr>
            <a:r>
              <a:rPr lang="es-AR" sz="2270" strike="noStrike" dirty="0">
                <a:solidFill>
                  <a:srgbClr val="000000"/>
                </a:solidFill>
                <a:latin typeface="Univers-Light-Normal"/>
                <a:ea typeface="DejaVu Sans"/>
              </a:rPr>
              <a:t>Se trata de compañías que no sólo persiguen el beneficio económico, sino también el beneficio social.</a:t>
            </a:r>
            <a:endParaRPr dirty="0"/>
          </a:p>
          <a:p>
            <a:pPr marL="342900" indent="-342900">
              <a:buFont typeface="Wingdings" panose="05000000000000000000" pitchFamily="2" charset="2"/>
              <a:buChar char="ü"/>
            </a:pPr>
            <a:r>
              <a:rPr lang="es-AR" sz="2270" strike="noStrike" dirty="0">
                <a:solidFill>
                  <a:srgbClr val="000000"/>
                </a:solidFill>
                <a:latin typeface="Univers-Light-Normal"/>
                <a:ea typeface="DejaVu Sans"/>
              </a:rPr>
              <a:t>Las empresas B amplían el deber de accionistas y gestores para incluir intereses no financieros, se comprometen a generar un impacto positivo en la sociedad y el medio ambiente, y a operar con altos estándares de gestión y transparencia, al tiempo que buscan el mejor rendimiento financiero y permiten la distribución de utilidades</a:t>
            </a:r>
            <a:endParaRPr dirty="0"/>
          </a:p>
          <a:p>
            <a:r>
              <a:rPr lang="es-AR" sz="2270" strike="noStrike" dirty="0">
                <a:solidFill>
                  <a:srgbClr val="000000"/>
                </a:solidFill>
                <a:latin typeface="Univers-Light-Normal"/>
                <a:ea typeface="DejaVu Sans"/>
              </a:rPr>
              <a:t> </a:t>
            </a:r>
            <a:r>
              <a:rPr lang="es-AR" sz="2270" strike="noStrike" dirty="0" smtClean="0">
                <a:solidFill>
                  <a:srgbClr val="000000"/>
                </a:solidFill>
                <a:latin typeface="Univers-Light-Normal"/>
                <a:ea typeface="DejaVu Sans"/>
              </a:rPr>
              <a:t>   entre </a:t>
            </a:r>
            <a:r>
              <a:rPr lang="es-AR" sz="2270" strike="noStrike" dirty="0">
                <a:solidFill>
                  <a:srgbClr val="000000"/>
                </a:solidFill>
                <a:latin typeface="Univers-Light-Normal"/>
                <a:ea typeface="DejaVu Sans"/>
              </a:rPr>
              <a:t>accionistas.</a:t>
            </a:r>
            <a:endParaRPr dirty="0"/>
          </a:p>
          <a:p>
            <a:pPr marL="342900" indent="-342900">
              <a:buFont typeface="Wingdings" panose="05000000000000000000" pitchFamily="2" charset="2"/>
              <a:buChar char="ü"/>
            </a:pPr>
            <a:r>
              <a:rPr lang="es-AR" sz="2270" strike="noStrike" dirty="0">
                <a:solidFill>
                  <a:srgbClr val="000000"/>
                </a:solidFill>
                <a:latin typeface="Univers-Light-Normal"/>
                <a:ea typeface="DejaVu Sans"/>
              </a:rPr>
              <a:t>Con el fin de proteger legalmente esta doble </a:t>
            </a:r>
            <a:endParaRPr dirty="0"/>
          </a:p>
          <a:p>
            <a:r>
              <a:rPr lang="es-AR" sz="2270" strike="noStrike" dirty="0">
                <a:solidFill>
                  <a:srgbClr val="000000"/>
                </a:solidFill>
                <a:latin typeface="Univers-Light-Normal"/>
                <a:ea typeface="DejaVu Sans"/>
              </a:rPr>
              <a:t> </a:t>
            </a:r>
            <a:r>
              <a:rPr lang="es-AR" sz="2270" strike="noStrike" dirty="0" smtClean="0">
                <a:solidFill>
                  <a:srgbClr val="000000"/>
                </a:solidFill>
                <a:latin typeface="Univers-Light-Normal"/>
                <a:ea typeface="DejaVu Sans"/>
              </a:rPr>
              <a:t>   misión ante </a:t>
            </a:r>
            <a:r>
              <a:rPr lang="es-AR" sz="2270" strike="noStrike" dirty="0">
                <a:solidFill>
                  <a:srgbClr val="000000"/>
                </a:solidFill>
                <a:latin typeface="Univers-Light-Normal"/>
                <a:ea typeface="DejaVu Sans"/>
              </a:rPr>
              <a:t>eventuales cambios de dirección, las </a:t>
            </a:r>
            <a:endParaRPr dirty="0"/>
          </a:p>
          <a:p>
            <a:r>
              <a:rPr lang="es-AR" sz="2270" strike="noStrike" dirty="0" smtClean="0">
                <a:solidFill>
                  <a:srgbClr val="000000"/>
                </a:solidFill>
                <a:latin typeface="Univers-Light-Normal"/>
                <a:ea typeface="DejaVu Sans"/>
              </a:rPr>
              <a:t>    compañías </a:t>
            </a:r>
            <a:r>
              <a:rPr lang="es-AR" sz="2270" strike="noStrike" dirty="0">
                <a:solidFill>
                  <a:srgbClr val="000000"/>
                </a:solidFill>
                <a:latin typeface="Univers-Light-Normal"/>
                <a:ea typeface="DejaVu Sans"/>
              </a:rPr>
              <a:t>incorporan un compromiso de impacto</a:t>
            </a:r>
            <a:endParaRPr dirty="0"/>
          </a:p>
          <a:p>
            <a:r>
              <a:rPr lang="es-AR" sz="2270" strike="noStrike" dirty="0">
                <a:solidFill>
                  <a:srgbClr val="000000"/>
                </a:solidFill>
                <a:latin typeface="Univers-Light-Normal"/>
                <a:ea typeface="DejaVu Sans"/>
              </a:rPr>
              <a:t> </a:t>
            </a:r>
            <a:r>
              <a:rPr lang="es-AR" sz="2270" strike="noStrike" dirty="0" smtClean="0">
                <a:solidFill>
                  <a:srgbClr val="000000"/>
                </a:solidFill>
                <a:latin typeface="Univers-Light-Normal"/>
                <a:ea typeface="DejaVu Sans"/>
              </a:rPr>
              <a:t>   social </a:t>
            </a:r>
            <a:r>
              <a:rPr lang="es-AR" sz="2270" strike="noStrike" dirty="0">
                <a:solidFill>
                  <a:srgbClr val="000000"/>
                </a:solidFill>
                <a:latin typeface="Univers-Light-Normal"/>
                <a:ea typeface="DejaVu Sans"/>
              </a:rPr>
              <a:t>y/o medioambiental en sus estatutos.</a:t>
            </a:r>
            <a:endParaRPr dirty="0"/>
          </a:p>
          <a:p>
            <a:pPr marL="342900" indent="-342900">
              <a:buFont typeface="Wingdings" panose="05000000000000000000" pitchFamily="2" charset="2"/>
              <a:buChar char="ü"/>
            </a:pPr>
            <a:r>
              <a:rPr lang="es-AR" sz="2270" strike="noStrike" dirty="0">
                <a:solidFill>
                  <a:srgbClr val="000000"/>
                </a:solidFill>
                <a:latin typeface="Univers-Light-Normal"/>
                <a:ea typeface="DejaVu Sans"/>
              </a:rPr>
              <a:t>Iniciativas vinculadas: </a:t>
            </a:r>
            <a:endParaRPr lang="es-AR" sz="2270" strike="noStrike" dirty="0" smtClean="0">
              <a:solidFill>
                <a:srgbClr val="000000"/>
              </a:solidFill>
              <a:latin typeface="Univers-Light-Normal"/>
              <a:ea typeface="DejaVu Sans"/>
            </a:endParaRPr>
          </a:p>
          <a:p>
            <a:pPr marL="342900" indent="-342900">
              <a:buFont typeface="Wingdings" panose="05000000000000000000" pitchFamily="2" charset="2"/>
              <a:buChar char="§"/>
            </a:pPr>
            <a:r>
              <a:rPr lang="es-AR" sz="2270" strike="noStrike" dirty="0" smtClean="0">
                <a:solidFill>
                  <a:srgbClr val="000000"/>
                </a:solidFill>
                <a:latin typeface="Univers-Light-Normal"/>
                <a:ea typeface="DejaVu Sans"/>
              </a:rPr>
              <a:t>Comunidad </a:t>
            </a:r>
            <a:r>
              <a:rPr lang="es-AR" sz="2270" strike="noStrike" dirty="0">
                <a:solidFill>
                  <a:srgbClr val="000000"/>
                </a:solidFill>
                <a:latin typeface="Univers-Light-Normal"/>
                <a:ea typeface="DejaVu Sans"/>
              </a:rPr>
              <a:t>Jurídica B. </a:t>
            </a:r>
            <a:endParaRPr dirty="0"/>
          </a:p>
          <a:p>
            <a:pPr marL="342900" indent="-342900">
              <a:buFont typeface="Wingdings" panose="05000000000000000000" pitchFamily="2" charset="2"/>
              <a:buChar char="§"/>
            </a:pPr>
            <a:r>
              <a:rPr lang="es-AR" sz="2270" strike="noStrike" dirty="0">
                <a:solidFill>
                  <a:srgbClr val="000000"/>
                </a:solidFill>
                <a:latin typeface="Univers-Light-Normal"/>
                <a:ea typeface="DejaVu Sans"/>
              </a:rPr>
              <a:t>Sistema Global de Evaluación de Inversiones</a:t>
            </a:r>
            <a:endParaRPr dirty="0"/>
          </a:p>
          <a:p>
            <a:r>
              <a:rPr lang="es-AR" sz="2270" strike="noStrike" dirty="0" smtClean="0">
                <a:solidFill>
                  <a:srgbClr val="000000"/>
                </a:solidFill>
                <a:latin typeface="Univers-Light-Normal"/>
                <a:ea typeface="DejaVu Sans"/>
              </a:rPr>
              <a:t>    </a:t>
            </a:r>
            <a:r>
              <a:rPr lang="es-AR" sz="2270" strike="noStrike" dirty="0">
                <a:solidFill>
                  <a:srgbClr val="000000"/>
                </a:solidFill>
                <a:latin typeface="Univers-Light-Normal"/>
                <a:ea typeface="DejaVu Sans"/>
              </a:rPr>
              <a:t>de Impacto (GIIRS por sus siglas en inglés).</a:t>
            </a:r>
            <a:endParaRPr dirty="0"/>
          </a:p>
        </p:txBody>
      </p:sp>
      <p:sp>
        <p:nvSpPr>
          <p:cNvPr id="86" name="CustomShape 2"/>
          <p:cNvSpPr/>
          <p:nvPr/>
        </p:nvSpPr>
        <p:spPr>
          <a:xfrm>
            <a:off x="720" y="532080"/>
            <a:ext cx="10075680" cy="11196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87" name="CustomShape 3"/>
          <p:cNvSpPr/>
          <p:nvPr/>
        </p:nvSpPr>
        <p:spPr>
          <a:xfrm>
            <a:off x="1152000" y="648000"/>
            <a:ext cx="3747546" cy="11196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r">
              <a:lnSpc>
                <a:spcPct val="100000"/>
              </a:lnSpc>
            </a:pPr>
            <a:r>
              <a:rPr lang="es-AR" sz="2800" b="1" strike="noStrike" dirty="0">
                <a:solidFill>
                  <a:srgbClr val="FFFFFF"/>
                </a:solidFill>
                <a:latin typeface="Univers LT Std 45 Light"/>
                <a:ea typeface="DejaVu Sans"/>
              </a:rPr>
              <a:t>3. </a:t>
            </a:r>
            <a:r>
              <a:rPr lang="es-AR" sz="2800" b="1" strike="noStrike" dirty="0" smtClean="0">
                <a:solidFill>
                  <a:srgbClr val="FFFFFF"/>
                </a:solidFill>
                <a:latin typeface="Univers LT Std 45 Light"/>
                <a:ea typeface="DejaVu Sans"/>
              </a:rPr>
              <a:t>SISTEMA </a:t>
            </a:r>
            <a:r>
              <a:rPr lang="es-AR" sz="2800" b="1" strike="noStrike" dirty="0">
                <a:solidFill>
                  <a:srgbClr val="FFFFFF"/>
                </a:solidFill>
                <a:latin typeface="Univers LT Std 45 Light"/>
                <a:ea typeface="DejaVu Sans"/>
              </a:rPr>
              <a:t>B</a:t>
            </a:r>
            <a:endParaRPr dirty="0"/>
          </a:p>
        </p:txBody>
      </p:sp>
      <p:pic>
        <p:nvPicPr>
          <p:cNvPr id="88" name="Picture 2"/>
          <p:cNvPicPr/>
          <p:nvPr/>
        </p:nvPicPr>
        <p:blipFill>
          <a:blip r:embed="rId3"/>
          <a:stretch/>
        </p:blipFill>
        <p:spPr>
          <a:xfrm>
            <a:off x="360000" y="743760"/>
            <a:ext cx="695160" cy="695160"/>
          </a:xfrm>
          <a:prstGeom prst="rect">
            <a:avLst/>
          </a:prstGeom>
          <a:ln>
            <a:noFill/>
          </a:ln>
        </p:spPr>
      </p:pic>
      <p:pic>
        <p:nvPicPr>
          <p:cNvPr id="89" name="Imagen 88"/>
          <p:cNvPicPr/>
          <p:nvPr/>
        </p:nvPicPr>
        <p:blipFill>
          <a:blip r:embed="rId4"/>
          <a:srcRect l="6715" r="8214"/>
          <a:stretch/>
        </p:blipFill>
        <p:spPr>
          <a:xfrm>
            <a:off x="7200000" y="4199760"/>
            <a:ext cx="2735640" cy="321624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 name="CustomShape 1"/>
          <p:cNvSpPr/>
          <p:nvPr/>
        </p:nvSpPr>
        <p:spPr>
          <a:xfrm>
            <a:off x="324000" y="1678680"/>
            <a:ext cx="9611640" cy="568584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p:style>
      </p:sp>
      <p:sp>
        <p:nvSpPr>
          <p:cNvPr id="91" name="CustomShape 2"/>
          <p:cNvSpPr/>
          <p:nvPr/>
        </p:nvSpPr>
        <p:spPr>
          <a:xfrm>
            <a:off x="432000" y="1774440"/>
            <a:ext cx="9356760" cy="326448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r>
              <a:rPr lang="es-AR" sz="2200" b="1" u="sng" strike="noStrike" dirty="0">
                <a:solidFill>
                  <a:srgbClr val="000000"/>
                </a:solidFill>
                <a:latin typeface="Univers-Light-Normal"/>
                <a:ea typeface="DejaVu Sans"/>
              </a:rPr>
              <a:t>Historia</a:t>
            </a:r>
            <a:r>
              <a:rPr lang="es-AR" sz="2200" strike="noStrike" dirty="0">
                <a:solidFill>
                  <a:srgbClr val="000000"/>
                </a:solidFill>
                <a:latin typeface="Univers-Light-Normal"/>
                <a:ea typeface="DejaVu Sans"/>
              </a:rPr>
              <a:t>:</a:t>
            </a:r>
            <a:endParaRPr dirty="0"/>
          </a:p>
          <a:p>
            <a:endParaRPr dirty="0"/>
          </a:p>
          <a:p>
            <a:pPr marL="342900" indent="-342900">
              <a:buFont typeface="Wingdings" panose="05000000000000000000" pitchFamily="2" charset="2"/>
              <a:buChar char="Ø"/>
            </a:pPr>
            <a:r>
              <a:rPr lang="es-AR" sz="2200" strike="noStrike" dirty="0">
                <a:solidFill>
                  <a:srgbClr val="000000"/>
                </a:solidFill>
                <a:latin typeface="Univers-Light-Normal"/>
                <a:ea typeface="DejaVu Sans"/>
              </a:rPr>
              <a:t>El modelo fue creado por la ONG </a:t>
            </a:r>
            <a:r>
              <a:rPr lang="es-AR" sz="2200" b="1" strike="noStrike" dirty="0">
                <a:solidFill>
                  <a:srgbClr val="000000"/>
                </a:solidFill>
                <a:latin typeface="Univers-Light-Normal"/>
                <a:ea typeface="DejaVu Sans"/>
              </a:rPr>
              <a:t>B LAB</a:t>
            </a:r>
            <a:r>
              <a:rPr lang="es-AR" sz="2200" strike="noStrike" dirty="0">
                <a:solidFill>
                  <a:srgbClr val="000000"/>
                </a:solidFill>
                <a:latin typeface="Univers-Light-Normal"/>
                <a:ea typeface="DejaVu Sans"/>
              </a:rPr>
              <a:t>, fundada en Estados Unidos en el año 2006</a:t>
            </a:r>
            <a:endParaRPr dirty="0"/>
          </a:p>
          <a:p>
            <a:pPr marL="342900" indent="-342900">
              <a:buFont typeface="Wingdings" panose="05000000000000000000" pitchFamily="2" charset="2"/>
              <a:buChar char="Ø"/>
            </a:pPr>
            <a:r>
              <a:rPr lang="es-AR" sz="2200" strike="noStrike" dirty="0">
                <a:solidFill>
                  <a:srgbClr val="000000"/>
                </a:solidFill>
                <a:latin typeface="Univers-Light-Normal"/>
                <a:ea typeface="DejaVu Sans"/>
              </a:rPr>
              <a:t>Luego de su nacimiento en Estados Unidos, la comunidad de empresas B se expandió a Canadá</a:t>
            </a:r>
            <a:endParaRPr dirty="0"/>
          </a:p>
          <a:p>
            <a:pPr marL="342900" indent="-342900">
              <a:buFont typeface="Wingdings" panose="05000000000000000000" pitchFamily="2" charset="2"/>
              <a:buChar char="Ø"/>
            </a:pPr>
            <a:r>
              <a:rPr lang="es-AR" sz="2200" strike="noStrike" dirty="0">
                <a:solidFill>
                  <a:srgbClr val="000000"/>
                </a:solidFill>
                <a:latin typeface="Univers-Light-Normal"/>
                <a:ea typeface="DejaVu Sans"/>
              </a:rPr>
              <a:t>Llegó a América Latina en el año 2012, a partir de un grupo de emprendedores chilenos fundadores de la empresa Triciclos, primera empresa B certificada de la región</a:t>
            </a:r>
            <a:endParaRPr dirty="0"/>
          </a:p>
          <a:p>
            <a:pPr marL="342900" indent="-342900">
              <a:buFont typeface="Wingdings" panose="05000000000000000000" pitchFamily="2" charset="2"/>
              <a:buChar char="Ø"/>
            </a:pPr>
            <a:r>
              <a:rPr lang="es-AR" sz="2200" strike="noStrike" dirty="0">
                <a:solidFill>
                  <a:srgbClr val="000000"/>
                </a:solidFill>
                <a:latin typeface="Univers-Light-Normal"/>
                <a:ea typeface="DejaVu Sans"/>
              </a:rPr>
              <a:t>Actualmente, la comunidad B abarca más de 2000 empresas en 50 países y se encuentran en constante expansión</a:t>
            </a:r>
            <a:endParaRPr dirty="0"/>
          </a:p>
        </p:txBody>
      </p:sp>
      <p:sp>
        <p:nvSpPr>
          <p:cNvPr id="92" name="CustomShape 3"/>
          <p:cNvSpPr/>
          <p:nvPr/>
        </p:nvSpPr>
        <p:spPr>
          <a:xfrm>
            <a:off x="3960" y="532080"/>
            <a:ext cx="10075680" cy="11196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93" name="CustomShape 4"/>
          <p:cNvSpPr/>
          <p:nvPr/>
        </p:nvSpPr>
        <p:spPr>
          <a:xfrm>
            <a:off x="1053720" y="558000"/>
            <a:ext cx="6002173" cy="111960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r">
              <a:lnSpc>
                <a:spcPct val="100000"/>
              </a:lnSpc>
            </a:pPr>
            <a:r>
              <a:rPr lang="es-AR" sz="2800" b="1" strike="noStrike" dirty="0">
                <a:solidFill>
                  <a:srgbClr val="FFFFFF"/>
                </a:solidFill>
                <a:latin typeface="Univers LT Std 45 Light"/>
                <a:ea typeface="DejaVu Sans"/>
              </a:rPr>
              <a:t>4. SISTEMA B (cont.)</a:t>
            </a:r>
            <a:endParaRPr dirty="0"/>
          </a:p>
        </p:txBody>
      </p:sp>
      <p:pic>
        <p:nvPicPr>
          <p:cNvPr id="94" name="Picture 2"/>
          <p:cNvPicPr/>
          <p:nvPr/>
        </p:nvPicPr>
        <p:blipFill>
          <a:blip r:embed="rId2"/>
          <a:stretch/>
        </p:blipFill>
        <p:spPr>
          <a:xfrm>
            <a:off x="455760" y="743040"/>
            <a:ext cx="695160" cy="69516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 name="CustomShape 1"/>
          <p:cNvSpPr/>
          <p:nvPr/>
        </p:nvSpPr>
        <p:spPr>
          <a:xfrm>
            <a:off x="407520" y="1404720"/>
            <a:ext cx="9066600" cy="326448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pPr>
            <a:endParaRPr/>
          </a:p>
          <a:p>
            <a:pPr>
              <a:lnSpc>
                <a:spcPct val="100000"/>
              </a:lnSpc>
            </a:pPr>
            <a:endParaRPr/>
          </a:p>
        </p:txBody>
      </p:sp>
      <p:sp>
        <p:nvSpPr>
          <p:cNvPr id="96" name="CustomShape 2"/>
          <p:cNvSpPr/>
          <p:nvPr/>
        </p:nvSpPr>
        <p:spPr>
          <a:xfrm>
            <a:off x="83520" y="461160"/>
            <a:ext cx="9995040" cy="11196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97" name="CustomShape 3"/>
          <p:cNvSpPr/>
          <p:nvPr/>
        </p:nvSpPr>
        <p:spPr>
          <a:xfrm>
            <a:off x="-144000" y="678600"/>
            <a:ext cx="7227188" cy="9043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r">
              <a:lnSpc>
                <a:spcPct val="100000"/>
              </a:lnSpc>
            </a:pPr>
            <a:r>
              <a:rPr lang="es-AR" sz="2800" b="1" strike="noStrike" dirty="0">
                <a:solidFill>
                  <a:srgbClr val="FFFFFF"/>
                </a:solidFill>
                <a:latin typeface="Univers LT Std 45 Light"/>
                <a:ea typeface="DejaVu Sans"/>
              </a:rPr>
              <a:t>5. SISTEMA B (cont.)</a:t>
            </a:r>
            <a:endParaRPr dirty="0"/>
          </a:p>
          <a:p>
            <a:pPr algn="r">
              <a:lnSpc>
                <a:spcPct val="100000"/>
              </a:lnSpc>
            </a:pPr>
            <a:endParaRPr dirty="0"/>
          </a:p>
        </p:txBody>
      </p:sp>
      <p:pic>
        <p:nvPicPr>
          <p:cNvPr id="98" name="Picture 2"/>
          <p:cNvPicPr/>
          <p:nvPr/>
        </p:nvPicPr>
        <p:blipFill>
          <a:blip r:embed="rId3"/>
          <a:stretch/>
        </p:blipFill>
        <p:spPr>
          <a:xfrm>
            <a:off x="455760" y="678600"/>
            <a:ext cx="695160" cy="695160"/>
          </a:xfrm>
          <a:prstGeom prst="rect">
            <a:avLst/>
          </a:prstGeom>
          <a:ln>
            <a:noFill/>
          </a:ln>
        </p:spPr>
      </p:pic>
      <p:sp>
        <p:nvSpPr>
          <p:cNvPr id="99" name="CustomShape 4"/>
          <p:cNvSpPr/>
          <p:nvPr/>
        </p:nvSpPr>
        <p:spPr>
          <a:xfrm>
            <a:off x="331200" y="1655280"/>
            <a:ext cx="9356760" cy="3264480"/>
          </a:xfrm>
          <a:prstGeom prst="rect">
            <a:avLst/>
          </a:prstGeom>
          <a:noFill/>
          <a:ln>
            <a:noFill/>
          </a:ln>
        </p:spPr>
        <p:style>
          <a:lnRef idx="0">
            <a:scrgbClr r="0" g="0" b="0"/>
          </a:lnRef>
          <a:fillRef idx="0">
            <a:scrgbClr r="0" g="0" b="0"/>
          </a:fillRef>
          <a:effectRef idx="0">
            <a:scrgbClr r="0" g="0" b="0"/>
          </a:effectRef>
          <a:fontRef idx="minor"/>
        </p:style>
      </p:sp>
      <p:pic>
        <p:nvPicPr>
          <p:cNvPr id="100" name="Imagen 99"/>
          <p:cNvPicPr/>
          <p:nvPr/>
        </p:nvPicPr>
        <p:blipFill>
          <a:blip r:embed="rId4"/>
          <a:srcRect l="5658" t="18068" r="5096" b="19045"/>
          <a:stretch/>
        </p:blipFill>
        <p:spPr>
          <a:xfrm>
            <a:off x="64440" y="1728000"/>
            <a:ext cx="9919800" cy="539964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CustomShape 1"/>
          <p:cNvSpPr/>
          <p:nvPr/>
        </p:nvSpPr>
        <p:spPr>
          <a:xfrm>
            <a:off x="407520" y="1404720"/>
            <a:ext cx="9066600" cy="326448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pPr>
            <a:endParaRPr/>
          </a:p>
          <a:p>
            <a:pPr>
              <a:lnSpc>
                <a:spcPct val="100000"/>
              </a:lnSpc>
            </a:pPr>
            <a:endParaRPr/>
          </a:p>
        </p:txBody>
      </p:sp>
      <p:sp>
        <p:nvSpPr>
          <p:cNvPr id="102" name="CustomShape 2"/>
          <p:cNvSpPr/>
          <p:nvPr/>
        </p:nvSpPr>
        <p:spPr>
          <a:xfrm>
            <a:off x="83520" y="461160"/>
            <a:ext cx="9995040" cy="11196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103" name="CustomShape 3"/>
          <p:cNvSpPr/>
          <p:nvPr/>
        </p:nvSpPr>
        <p:spPr>
          <a:xfrm>
            <a:off x="-144000" y="678600"/>
            <a:ext cx="7158949" cy="9043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r">
              <a:lnSpc>
                <a:spcPct val="100000"/>
              </a:lnSpc>
            </a:pPr>
            <a:r>
              <a:rPr lang="es-AR" sz="2800" b="1" strike="noStrike" dirty="0">
                <a:solidFill>
                  <a:srgbClr val="FFFFFF"/>
                </a:solidFill>
                <a:latin typeface="Univers LT Std 45 Light"/>
                <a:ea typeface="DejaVu Sans"/>
              </a:rPr>
              <a:t>6. SISTEMA B (cont.)</a:t>
            </a:r>
            <a:endParaRPr dirty="0"/>
          </a:p>
          <a:p>
            <a:pPr algn="r">
              <a:lnSpc>
                <a:spcPct val="100000"/>
              </a:lnSpc>
            </a:pPr>
            <a:endParaRPr dirty="0"/>
          </a:p>
        </p:txBody>
      </p:sp>
      <p:pic>
        <p:nvPicPr>
          <p:cNvPr id="104" name="Picture 2"/>
          <p:cNvPicPr/>
          <p:nvPr/>
        </p:nvPicPr>
        <p:blipFill>
          <a:blip r:embed="rId2"/>
          <a:stretch/>
        </p:blipFill>
        <p:spPr>
          <a:xfrm>
            <a:off x="455760" y="678600"/>
            <a:ext cx="695160" cy="695160"/>
          </a:xfrm>
          <a:prstGeom prst="rect">
            <a:avLst/>
          </a:prstGeom>
          <a:ln>
            <a:noFill/>
          </a:ln>
        </p:spPr>
      </p:pic>
      <p:sp>
        <p:nvSpPr>
          <p:cNvPr id="105" name="CustomShape 4"/>
          <p:cNvSpPr/>
          <p:nvPr/>
        </p:nvSpPr>
        <p:spPr>
          <a:xfrm>
            <a:off x="331200" y="1655280"/>
            <a:ext cx="9356760" cy="3264480"/>
          </a:xfrm>
          <a:prstGeom prst="rect">
            <a:avLst/>
          </a:prstGeom>
          <a:noFill/>
          <a:ln>
            <a:noFill/>
          </a:ln>
        </p:spPr>
        <p:style>
          <a:lnRef idx="0">
            <a:scrgbClr r="0" g="0" b="0"/>
          </a:lnRef>
          <a:fillRef idx="0">
            <a:scrgbClr r="0" g="0" b="0"/>
          </a:fillRef>
          <a:effectRef idx="0">
            <a:scrgbClr r="0" g="0" b="0"/>
          </a:effectRef>
          <a:fontRef idx="minor"/>
        </p:style>
      </p:sp>
      <p:pic>
        <p:nvPicPr>
          <p:cNvPr id="106" name="Imagen 105"/>
          <p:cNvPicPr/>
          <p:nvPr/>
        </p:nvPicPr>
        <p:blipFill>
          <a:blip r:embed="rId3"/>
          <a:srcRect t="4840" r="4549" b="20287"/>
          <a:stretch/>
        </p:blipFill>
        <p:spPr>
          <a:xfrm>
            <a:off x="396000" y="1728000"/>
            <a:ext cx="9336600" cy="565812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 name="CustomShape 1"/>
          <p:cNvSpPr/>
          <p:nvPr/>
        </p:nvSpPr>
        <p:spPr>
          <a:xfrm>
            <a:off x="407520" y="1404720"/>
            <a:ext cx="9066600" cy="326448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pPr>
            <a:endParaRPr/>
          </a:p>
          <a:p>
            <a:pPr>
              <a:lnSpc>
                <a:spcPct val="100000"/>
              </a:lnSpc>
            </a:pPr>
            <a:endParaRPr/>
          </a:p>
        </p:txBody>
      </p:sp>
      <p:sp>
        <p:nvSpPr>
          <p:cNvPr id="108" name="CustomShape 2"/>
          <p:cNvSpPr/>
          <p:nvPr/>
        </p:nvSpPr>
        <p:spPr>
          <a:xfrm>
            <a:off x="83520" y="461160"/>
            <a:ext cx="9995040" cy="11196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109" name="CustomShape 3"/>
          <p:cNvSpPr/>
          <p:nvPr/>
        </p:nvSpPr>
        <p:spPr>
          <a:xfrm>
            <a:off x="-144000" y="678600"/>
            <a:ext cx="6776812" cy="9043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r">
              <a:lnSpc>
                <a:spcPct val="100000"/>
              </a:lnSpc>
            </a:pPr>
            <a:r>
              <a:rPr lang="es-AR" sz="2800" b="1" strike="noStrike" dirty="0">
                <a:solidFill>
                  <a:srgbClr val="FFFFFF"/>
                </a:solidFill>
                <a:latin typeface="Univers LT Std 45 Light"/>
                <a:ea typeface="DejaVu Sans"/>
              </a:rPr>
              <a:t>7. SISTEMA B (cont.)</a:t>
            </a:r>
            <a:endParaRPr dirty="0"/>
          </a:p>
          <a:p>
            <a:pPr algn="r">
              <a:lnSpc>
                <a:spcPct val="100000"/>
              </a:lnSpc>
            </a:pPr>
            <a:endParaRPr dirty="0"/>
          </a:p>
        </p:txBody>
      </p:sp>
      <p:pic>
        <p:nvPicPr>
          <p:cNvPr id="110" name="Picture 2"/>
          <p:cNvPicPr/>
          <p:nvPr/>
        </p:nvPicPr>
        <p:blipFill>
          <a:blip r:embed="rId3"/>
          <a:stretch/>
        </p:blipFill>
        <p:spPr>
          <a:xfrm>
            <a:off x="455760" y="678600"/>
            <a:ext cx="695160" cy="695160"/>
          </a:xfrm>
          <a:prstGeom prst="rect">
            <a:avLst/>
          </a:prstGeom>
          <a:ln>
            <a:noFill/>
          </a:ln>
        </p:spPr>
      </p:pic>
      <p:sp>
        <p:nvSpPr>
          <p:cNvPr id="111" name="CustomShape 4"/>
          <p:cNvSpPr/>
          <p:nvPr/>
        </p:nvSpPr>
        <p:spPr>
          <a:xfrm>
            <a:off x="331200" y="1655280"/>
            <a:ext cx="9356760" cy="3264480"/>
          </a:xfrm>
          <a:prstGeom prst="rect">
            <a:avLst/>
          </a:prstGeom>
          <a:noFill/>
          <a:ln>
            <a:noFill/>
          </a:ln>
        </p:spPr>
        <p:style>
          <a:lnRef idx="0">
            <a:scrgbClr r="0" g="0" b="0"/>
          </a:lnRef>
          <a:fillRef idx="0">
            <a:scrgbClr r="0" g="0" b="0"/>
          </a:fillRef>
          <a:effectRef idx="0">
            <a:scrgbClr r="0" g="0" b="0"/>
          </a:effectRef>
          <a:fontRef idx="minor"/>
        </p:style>
      </p:sp>
      <p:pic>
        <p:nvPicPr>
          <p:cNvPr id="112" name="Imagen 111"/>
          <p:cNvPicPr/>
          <p:nvPr/>
        </p:nvPicPr>
        <p:blipFill>
          <a:blip r:embed="rId4"/>
          <a:stretch/>
        </p:blipFill>
        <p:spPr>
          <a:xfrm>
            <a:off x="97200" y="1767240"/>
            <a:ext cx="9911160" cy="557640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 name="CustomShape 1"/>
          <p:cNvSpPr/>
          <p:nvPr/>
        </p:nvSpPr>
        <p:spPr>
          <a:xfrm>
            <a:off x="289080" y="1653120"/>
            <a:ext cx="4318560" cy="575892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p:style>
        <p:txBody>
          <a:bodyPr lIns="90000" tIns="45000" rIns="90000" bIns="45000"/>
          <a:lstStyle/>
          <a:p>
            <a:pPr marL="285750" indent="-285750">
              <a:buFont typeface="Wingdings" panose="05000000000000000000" pitchFamily="2" charset="2"/>
              <a:buChar char="Ø"/>
            </a:pPr>
            <a:r>
              <a:rPr lang="es-AR" b="1" strike="noStrike" dirty="0">
                <a:solidFill>
                  <a:srgbClr val="000000"/>
                </a:solidFill>
                <a:latin typeface="Arial"/>
                <a:ea typeface="DejaVu Sans"/>
              </a:rPr>
              <a:t>Para ser certificada B, una empresa </a:t>
            </a:r>
            <a:r>
              <a:rPr lang="es-AR" b="1" strike="noStrike" dirty="0" smtClean="0">
                <a:solidFill>
                  <a:srgbClr val="000000"/>
                </a:solidFill>
                <a:latin typeface="Arial"/>
                <a:ea typeface="DejaVu Sans"/>
              </a:rPr>
              <a:t>debe </a:t>
            </a:r>
            <a:r>
              <a:rPr lang="es-AR" b="1" strike="noStrike" dirty="0">
                <a:solidFill>
                  <a:srgbClr val="000000"/>
                </a:solidFill>
                <a:latin typeface="Arial"/>
                <a:ea typeface="DejaVu Sans"/>
              </a:rPr>
              <a:t>obtener un mínimo de 80 puntos </a:t>
            </a:r>
            <a:r>
              <a:rPr lang="es-AR" b="1" strike="noStrike" dirty="0" smtClean="0">
                <a:solidFill>
                  <a:srgbClr val="000000"/>
                </a:solidFill>
                <a:latin typeface="Arial"/>
                <a:ea typeface="DejaVu Sans"/>
              </a:rPr>
              <a:t>de </a:t>
            </a:r>
            <a:r>
              <a:rPr lang="es-AR" b="1" strike="noStrike" dirty="0">
                <a:solidFill>
                  <a:srgbClr val="000000"/>
                </a:solidFill>
                <a:latin typeface="Arial"/>
                <a:ea typeface="DejaVu Sans"/>
              </a:rPr>
              <a:t>una evaluación de 200</a:t>
            </a:r>
            <a:r>
              <a:rPr lang="es-AR" b="1" strike="noStrike" dirty="0" smtClean="0">
                <a:solidFill>
                  <a:srgbClr val="000000"/>
                </a:solidFill>
                <a:latin typeface="Arial"/>
                <a:ea typeface="DejaVu Sans"/>
              </a:rPr>
              <a:t>.</a:t>
            </a:r>
          </a:p>
          <a:p>
            <a:pPr marL="285750" indent="-285750">
              <a:buFont typeface="Wingdings" panose="05000000000000000000" pitchFamily="2" charset="2"/>
              <a:buChar char="Ø"/>
            </a:pPr>
            <a:endParaRPr dirty="0"/>
          </a:p>
          <a:p>
            <a:pPr marL="285750" indent="-285750">
              <a:buFont typeface="Wingdings" panose="05000000000000000000" pitchFamily="2" charset="2"/>
              <a:buChar char="Ø"/>
            </a:pPr>
            <a:r>
              <a:rPr lang="es-AR" b="1" strike="noStrike" dirty="0">
                <a:solidFill>
                  <a:srgbClr val="000000"/>
                </a:solidFill>
                <a:latin typeface="Arial"/>
                <a:ea typeface="DejaVu Sans"/>
              </a:rPr>
              <a:t>En la evaluación se consideran dos </a:t>
            </a:r>
            <a:r>
              <a:rPr lang="es-AR" b="1" strike="noStrike" dirty="0" smtClean="0">
                <a:solidFill>
                  <a:srgbClr val="000000"/>
                </a:solidFill>
                <a:latin typeface="Arial"/>
                <a:ea typeface="DejaVu Sans"/>
              </a:rPr>
              <a:t>Dimensiones</a:t>
            </a:r>
            <a:r>
              <a:rPr lang="es-AR" b="1" strike="noStrike" dirty="0">
                <a:solidFill>
                  <a:srgbClr val="000000"/>
                </a:solidFill>
                <a:latin typeface="Arial"/>
                <a:ea typeface="DejaVu Sans"/>
              </a:rPr>
              <a:t>:</a:t>
            </a:r>
            <a:endParaRPr dirty="0"/>
          </a:p>
          <a:p>
            <a:endParaRPr dirty="0"/>
          </a:p>
          <a:p>
            <a:pPr marL="285750" indent="-285750">
              <a:buFont typeface="Wingdings" panose="05000000000000000000" pitchFamily="2" charset="2"/>
              <a:buChar char="§"/>
            </a:pPr>
            <a:r>
              <a:rPr lang="es-AR" b="1" strike="noStrike" dirty="0" smtClean="0">
                <a:solidFill>
                  <a:srgbClr val="000000"/>
                </a:solidFill>
                <a:latin typeface="Arial"/>
                <a:ea typeface="DejaVu Sans"/>
              </a:rPr>
              <a:t>Políticas </a:t>
            </a:r>
            <a:r>
              <a:rPr lang="es-AR" b="1" strike="noStrike" dirty="0">
                <a:solidFill>
                  <a:srgbClr val="000000"/>
                </a:solidFill>
                <a:latin typeface="Arial"/>
                <a:ea typeface="DejaVu Sans"/>
              </a:rPr>
              <a:t>y Prácticas Operacionales. </a:t>
            </a:r>
            <a:r>
              <a:rPr lang="es-AR" b="1" strike="noStrike" dirty="0" smtClean="0">
                <a:solidFill>
                  <a:srgbClr val="000000"/>
                </a:solidFill>
                <a:latin typeface="Arial"/>
                <a:ea typeface="DejaVu Sans"/>
              </a:rPr>
              <a:t> </a:t>
            </a:r>
          </a:p>
          <a:p>
            <a:pPr marL="285750" indent="-285750">
              <a:buFont typeface="Wingdings" panose="05000000000000000000" pitchFamily="2" charset="2"/>
              <a:buChar char="§"/>
            </a:pPr>
            <a:r>
              <a:rPr lang="es-AR" b="1" strike="noStrike" dirty="0" smtClean="0">
                <a:solidFill>
                  <a:srgbClr val="000000"/>
                </a:solidFill>
                <a:latin typeface="Arial"/>
                <a:ea typeface="DejaVu Sans"/>
              </a:rPr>
              <a:t>Modelos </a:t>
            </a:r>
            <a:r>
              <a:rPr lang="es-AR" b="1" strike="noStrike" dirty="0">
                <a:solidFill>
                  <a:srgbClr val="000000"/>
                </a:solidFill>
                <a:latin typeface="Arial"/>
                <a:ea typeface="DejaVu Sans"/>
              </a:rPr>
              <a:t>de Negocio de Impacto.</a:t>
            </a:r>
            <a:endParaRPr dirty="0"/>
          </a:p>
        </p:txBody>
      </p:sp>
      <p:sp>
        <p:nvSpPr>
          <p:cNvPr id="114" name="CustomShape 2"/>
          <p:cNvSpPr/>
          <p:nvPr/>
        </p:nvSpPr>
        <p:spPr>
          <a:xfrm>
            <a:off x="407520" y="1404720"/>
            <a:ext cx="9066600" cy="3264480"/>
          </a:xfrm>
          <a:prstGeom prst="rect">
            <a:avLst/>
          </a:prstGeom>
          <a:noFill/>
          <a:ln>
            <a:noFill/>
          </a:ln>
        </p:spPr>
        <p:style>
          <a:lnRef idx="0">
            <a:scrgbClr r="0" g="0" b="0"/>
          </a:lnRef>
          <a:fillRef idx="0">
            <a:scrgbClr r="0" g="0" b="0"/>
          </a:fillRef>
          <a:effectRef idx="0">
            <a:scrgbClr r="0" g="0" b="0"/>
          </a:effectRef>
          <a:fontRef idx="minor"/>
        </p:style>
        <p:txBody>
          <a:bodyPr lIns="0" tIns="0" rIns="0" bIns="0"/>
          <a:lstStyle/>
          <a:p>
            <a:pPr>
              <a:lnSpc>
                <a:spcPct val="100000"/>
              </a:lnSpc>
            </a:pPr>
            <a:endParaRPr/>
          </a:p>
          <a:p>
            <a:pPr>
              <a:lnSpc>
                <a:spcPct val="100000"/>
              </a:lnSpc>
            </a:pPr>
            <a:endParaRPr/>
          </a:p>
        </p:txBody>
      </p:sp>
      <p:sp>
        <p:nvSpPr>
          <p:cNvPr id="115" name="CustomShape 3"/>
          <p:cNvSpPr/>
          <p:nvPr/>
        </p:nvSpPr>
        <p:spPr>
          <a:xfrm>
            <a:off x="83520" y="461160"/>
            <a:ext cx="9995040" cy="1119600"/>
          </a:xfrm>
          <a:prstGeom prst="rect">
            <a:avLst/>
          </a:prstGeom>
          <a:solidFill>
            <a:schemeClr val="tx2">
              <a:lumMod val="75000"/>
            </a:schemeClr>
          </a:solidFill>
          <a:ln>
            <a:noFill/>
          </a:ln>
        </p:spPr>
        <p:style>
          <a:lnRef idx="2">
            <a:schemeClr val="accent1">
              <a:shade val="50000"/>
            </a:schemeClr>
          </a:lnRef>
          <a:fillRef idx="1">
            <a:schemeClr val="accent1"/>
          </a:fillRef>
          <a:effectRef idx="0">
            <a:schemeClr val="accent1"/>
          </a:effectRef>
          <a:fontRef idx="minor"/>
        </p:style>
      </p:sp>
      <p:sp>
        <p:nvSpPr>
          <p:cNvPr id="116" name="CustomShape 4"/>
          <p:cNvSpPr/>
          <p:nvPr/>
        </p:nvSpPr>
        <p:spPr>
          <a:xfrm>
            <a:off x="-144000" y="678600"/>
            <a:ext cx="8496430" cy="904320"/>
          </a:xfrm>
          <a:prstGeom prst="rect">
            <a:avLst/>
          </a:prstGeom>
          <a:noFill/>
          <a:ln>
            <a:noFill/>
          </a:ln>
        </p:spPr>
        <p:style>
          <a:lnRef idx="0">
            <a:scrgbClr r="0" g="0" b="0"/>
          </a:lnRef>
          <a:fillRef idx="0">
            <a:scrgbClr r="0" g="0" b="0"/>
          </a:fillRef>
          <a:effectRef idx="0">
            <a:scrgbClr r="0" g="0" b="0"/>
          </a:effectRef>
          <a:fontRef idx="minor"/>
        </p:style>
        <p:txBody>
          <a:bodyPr lIns="0" tIns="0" rIns="0" bIns="0" anchor="ctr"/>
          <a:lstStyle/>
          <a:p>
            <a:pPr algn="r">
              <a:lnSpc>
                <a:spcPct val="100000"/>
              </a:lnSpc>
            </a:pPr>
            <a:r>
              <a:rPr lang="es-AR" sz="2800" b="1" strike="noStrike" dirty="0">
                <a:solidFill>
                  <a:srgbClr val="FFFFFF"/>
                </a:solidFill>
                <a:latin typeface="Univers LT Std 45 Light"/>
                <a:ea typeface="DejaVu Sans"/>
              </a:rPr>
              <a:t>8. SISTEMA B (cont.)</a:t>
            </a:r>
            <a:endParaRPr dirty="0"/>
          </a:p>
          <a:p>
            <a:pPr algn="r">
              <a:lnSpc>
                <a:spcPct val="100000"/>
              </a:lnSpc>
            </a:pPr>
            <a:endParaRPr dirty="0"/>
          </a:p>
        </p:txBody>
      </p:sp>
      <p:pic>
        <p:nvPicPr>
          <p:cNvPr id="117" name="Picture 2"/>
          <p:cNvPicPr/>
          <p:nvPr/>
        </p:nvPicPr>
        <p:blipFill>
          <a:blip r:embed="rId3"/>
          <a:stretch/>
        </p:blipFill>
        <p:spPr>
          <a:xfrm>
            <a:off x="455760" y="678600"/>
            <a:ext cx="695160" cy="695160"/>
          </a:xfrm>
          <a:prstGeom prst="rect">
            <a:avLst/>
          </a:prstGeom>
          <a:ln>
            <a:noFill/>
          </a:ln>
        </p:spPr>
      </p:pic>
      <p:sp>
        <p:nvSpPr>
          <p:cNvPr id="118" name="CustomShape 5"/>
          <p:cNvSpPr/>
          <p:nvPr/>
        </p:nvSpPr>
        <p:spPr>
          <a:xfrm>
            <a:off x="331200" y="1655280"/>
            <a:ext cx="9356760" cy="3264480"/>
          </a:xfrm>
          <a:prstGeom prst="rect">
            <a:avLst/>
          </a:prstGeom>
          <a:noFill/>
          <a:ln>
            <a:noFill/>
          </a:ln>
        </p:spPr>
        <p:style>
          <a:lnRef idx="0">
            <a:scrgbClr r="0" g="0" b="0"/>
          </a:lnRef>
          <a:fillRef idx="0">
            <a:scrgbClr r="0" g="0" b="0"/>
          </a:fillRef>
          <a:effectRef idx="0">
            <a:scrgbClr r="0" g="0" b="0"/>
          </a:effectRef>
          <a:fontRef idx="minor"/>
        </p:style>
      </p:sp>
      <p:pic>
        <p:nvPicPr>
          <p:cNvPr id="119" name="Imagen 118"/>
          <p:cNvPicPr/>
          <p:nvPr/>
        </p:nvPicPr>
        <p:blipFill>
          <a:blip r:embed="rId4"/>
          <a:srcRect l="2952" r="3248" b="25136"/>
          <a:stretch/>
        </p:blipFill>
        <p:spPr>
          <a:xfrm>
            <a:off x="4860000" y="1620000"/>
            <a:ext cx="5009760" cy="5658120"/>
          </a:xfrm>
          <a:prstGeom prst="rect">
            <a:avLst/>
          </a:prstGeom>
          <a:ln>
            <a:noFill/>
          </a:ln>
        </p:spPr>
      </p:pic>
    </p:spTree>
  </p:cSld>
  <p:clrMapOvr>
    <a:masterClrMapping/>
  </p:clrMapOvr>
  <p:timing>
    <p:tnLst>
      <p:par>
        <p:cTn id="1" dur="indefinite" restart="never" nodeType="tmRoot">
          <p:childTnLst>
            <p:seq>
              <p:cTn id="2"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46874</TotalTime>
  <Words>1413</Words>
  <Application>Microsoft Office PowerPoint</Application>
  <PresentationFormat>Personalizado</PresentationFormat>
  <Paragraphs>142</Paragraphs>
  <Slides>19</Slides>
  <Notes>15</Notes>
  <HiddenSlides>0</HiddenSlides>
  <MMClips>0</MMClips>
  <ScaleCrop>false</ScaleCrop>
  <HeadingPairs>
    <vt:vector size="6" baseType="variant">
      <vt:variant>
        <vt:lpstr>Fuentes usadas</vt:lpstr>
      </vt:variant>
      <vt:variant>
        <vt:i4>8</vt:i4>
      </vt:variant>
      <vt:variant>
        <vt:lpstr>Tema</vt:lpstr>
      </vt:variant>
      <vt:variant>
        <vt:i4>2</vt:i4>
      </vt:variant>
      <vt:variant>
        <vt:lpstr>Títulos de diapositiva</vt:lpstr>
      </vt:variant>
      <vt:variant>
        <vt:i4>19</vt:i4>
      </vt:variant>
    </vt:vector>
  </HeadingPairs>
  <TitlesOfParts>
    <vt:vector size="29" baseType="lpstr">
      <vt:lpstr>Arial</vt:lpstr>
      <vt:lpstr>Arial Unicode MS</vt:lpstr>
      <vt:lpstr>Calibri</vt:lpstr>
      <vt:lpstr>DejaVu Sans</vt:lpstr>
      <vt:lpstr>StarSymbol</vt:lpstr>
      <vt:lpstr>Univers LT Std 45 Light</vt:lpstr>
      <vt:lpstr>Univers-Light-Normal</vt:lpstr>
      <vt:lpstr>Wingdings</vt:lpstr>
      <vt:lpstr>Office Theme</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rafboschi</dc:creator>
  <cp:lastModifiedBy>rafboschi</cp:lastModifiedBy>
  <cp:revision>104</cp:revision>
  <dcterms:created xsi:type="dcterms:W3CDTF">2019-02-25T09:47:42Z</dcterms:created>
  <dcterms:modified xsi:type="dcterms:W3CDTF">2020-05-02T23:34:48Z</dcterms:modified>
  <dc:language>es-AR</dc:languag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ppVersion">
    <vt:lpwstr>16.0000</vt:lpwstr>
  </property>
  <property fmtid="{D5CDD505-2E9C-101B-9397-08002B2CF9AE}" pid="3" name="HiddenSlides">
    <vt:i4>0</vt:i4>
  </property>
  <property fmtid="{D5CDD505-2E9C-101B-9397-08002B2CF9AE}" pid="4" name="HyperlinksChanged">
    <vt:bool>false</vt:bool>
  </property>
  <property fmtid="{D5CDD505-2E9C-101B-9397-08002B2CF9AE}" pid="5" name="LinksUpToDate">
    <vt:bool>false</vt:bool>
  </property>
  <property fmtid="{D5CDD505-2E9C-101B-9397-08002B2CF9AE}" pid="6" name="MMClips">
    <vt:i4>0</vt:i4>
  </property>
  <property fmtid="{D5CDD505-2E9C-101B-9397-08002B2CF9AE}" pid="7" name="Notes">
    <vt:i4>0</vt:i4>
  </property>
  <property fmtid="{D5CDD505-2E9C-101B-9397-08002B2CF9AE}" pid="8" name="PresentationFormat">
    <vt:lpwstr>Personalizado</vt:lpwstr>
  </property>
  <property fmtid="{D5CDD505-2E9C-101B-9397-08002B2CF9AE}" pid="9" name="ScaleCrop">
    <vt:bool>false</vt:bool>
  </property>
  <property fmtid="{D5CDD505-2E9C-101B-9397-08002B2CF9AE}" pid="10" name="ShareDoc">
    <vt:bool>false</vt:bool>
  </property>
  <property fmtid="{D5CDD505-2E9C-101B-9397-08002B2CF9AE}" pid="11" name="Slides">
    <vt:i4>11</vt:i4>
  </property>
</Properties>
</file>